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6" r:id="rId13"/>
    <p:sldId id="268" r:id="rId14"/>
    <p:sldId id="269" r:id="rId15"/>
    <p:sldId id="272"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8830-916D-48BE-99C3-C4C82EE2F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AA5E73-B3EC-4270-B651-A9E51466D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C94EED-99D7-48B0-A38F-5A9A6DCB9F46}"/>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509B38DE-51F4-4D91-A198-2220F4F0C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2E227-4317-44EE-A742-EAD80F5407F1}"/>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349125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F255-C79E-41FD-BDE2-9A458CB5E1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AE2A17-5E3B-47CA-B527-6C30CB5E6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13402-578E-4437-B560-F186CBBECC35}"/>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13A4346C-7A1A-4AE4-BE0B-35E2A4815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F4DC0-55E2-4B16-AB7C-AC97A5676732}"/>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278869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8FD36-60E9-4636-B1EC-9EA911CEE1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5AF172-7C1B-4BF6-AE1B-3D13196D2F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A35CCF-ABFE-4578-A946-CB7C21088CBD}"/>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99E41A2D-0829-45C4-B492-D6075237E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815368-15D6-4746-9724-5B4577685E84}"/>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42075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7515-4FC3-42E9-A375-0D31E17609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FD2C3-65EA-4B37-A3E1-E11DFB6AE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BA8F3-0BF6-42EE-A92E-16BEE82D3632}"/>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90333179-7B98-47FD-8A95-21A21DFA44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843E0-9810-4BA2-A6B8-E5FF9B31BA42}"/>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269731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1209-B4D6-40FE-BA4B-93F441DCC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659067-4CA6-4977-9AA9-A356282AB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9CBFD-AF15-4B6D-BE1F-BB05473AFF02}"/>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22615247-78B0-4DB8-B9A7-9929ACB24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07358-C724-4907-AA43-A2A6DB8844AB}"/>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30560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D875-3216-4B51-B352-9A54A1F37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8AEA2D-DAA8-49B1-8E78-5E7FA43FE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E80FE5-FA69-4B1D-89E0-E8A92CB4C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AE205B-4A73-435E-92BC-5A9EFF90E480}"/>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6" name="Footer Placeholder 5">
            <a:extLst>
              <a:ext uri="{FF2B5EF4-FFF2-40B4-BE49-F238E27FC236}">
                <a16:creationId xmlns:a16="http://schemas.microsoft.com/office/drawing/2014/main" id="{F9947CEF-B647-4135-8B32-973F35D57A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C3B595-B50B-490D-B50F-27FB3C8E2FC4}"/>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5553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87CB-6411-4FF2-8DBE-02191DEE78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68335E-963C-4256-A4DB-52C0EA257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6CDA8-AD16-42A0-9D94-B68B588C5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B3DC29-4191-493A-8578-180AE7618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A97D0-436A-49D5-AF01-F3FDA7850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958180-617B-4F62-9AA9-0E104B6C4EBE}"/>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8" name="Footer Placeholder 7">
            <a:extLst>
              <a:ext uri="{FF2B5EF4-FFF2-40B4-BE49-F238E27FC236}">
                <a16:creationId xmlns:a16="http://schemas.microsoft.com/office/drawing/2014/main" id="{A8CE492F-FF31-4F17-B7E8-C40F05554D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06E679-EAAC-423C-9A36-594D46663EBE}"/>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164275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16E3-B60A-494B-AAAE-16FD9277F3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02A52-2DAE-4AC4-977A-508F0FCADDDD}"/>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4" name="Footer Placeholder 3">
            <a:extLst>
              <a:ext uri="{FF2B5EF4-FFF2-40B4-BE49-F238E27FC236}">
                <a16:creationId xmlns:a16="http://schemas.microsoft.com/office/drawing/2014/main" id="{8965CF6E-75C1-42AB-81BE-B4BF1B261E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B4AFCD-45B9-4D10-A202-89B8965F039C}"/>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402148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6E44-02C7-4D3E-B8F6-CC1E06754BE2}"/>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3" name="Footer Placeholder 2">
            <a:extLst>
              <a:ext uri="{FF2B5EF4-FFF2-40B4-BE49-F238E27FC236}">
                <a16:creationId xmlns:a16="http://schemas.microsoft.com/office/drawing/2014/main" id="{25C28452-D6AA-497F-A351-FD25C22FEB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70CF8F-C183-40EA-A460-323666CE3FE5}"/>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10774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B64F-FD86-48EB-89E7-0D2117DFD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A47ABA-F89A-4B3A-91EF-6FF2A9F9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A99161-1604-49EF-9C15-DADE63E76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1CABD-6819-438C-B554-7ED068FED214}"/>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6" name="Footer Placeholder 5">
            <a:extLst>
              <a:ext uri="{FF2B5EF4-FFF2-40B4-BE49-F238E27FC236}">
                <a16:creationId xmlns:a16="http://schemas.microsoft.com/office/drawing/2014/main" id="{DB7BFAFE-ADE0-488C-8B68-69C5E96DA9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42EEA9-8C24-4672-B9A5-86B1F27791FB}"/>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286375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5752-DF4C-4A2F-92A9-05DBB5CB4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538B0-E0A1-475C-9E62-AB716A118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2A065F-4389-44A5-90AA-FD25103A3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8E4B7-BDF6-417A-A64C-B83C087234C6}"/>
              </a:ext>
            </a:extLst>
          </p:cNvPr>
          <p:cNvSpPr>
            <a:spLocks noGrp="1"/>
          </p:cNvSpPr>
          <p:nvPr>
            <p:ph type="dt" sz="half" idx="10"/>
          </p:nvPr>
        </p:nvSpPr>
        <p:spPr/>
        <p:txBody>
          <a:bodyPr/>
          <a:lstStyle/>
          <a:p>
            <a:fld id="{67915989-E7A8-46DC-BDB8-4C8EE1238D3A}" type="datetimeFigureOut">
              <a:rPr lang="en-GB" smtClean="0"/>
              <a:t>30/08/2022</a:t>
            </a:fld>
            <a:endParaRPr lang="en-GB"/>
          </a:p>
        </p:txBody>
      </p:sp>
      <p:sp>
        <p:nvSpPr>
          <p:cNvPr id="6" name="Footer Placeholder 5">
            <a:extLst>
              <a:ext uri="{FF2B5EF4-FFF2-40B4-BE49-F238E27FC236}">
                <a16:creationId xmlns:a16="http://schemas.microsoft.com/office/drawing/2014/main" id="{8EC3BE2C-0C12-4418-B366-5CE2FD5DC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F6469-EA9D-400F-A618-7FE4C4DA1119}"/>
              </a:ext>
            </a:extLst>
          </p:cNvPr>
          <p:cNvSpPr>
            <a:spLocks noGrp="1"/>
          </p:cNvSpPr>
          <p:nvPr>
            <p:ph type="sldNum" sz="quarter" idx="12"/>
          </p:nvPr>
        </p:nvSpPr>
        <p:spPr/>
        <p:txBody>
          <a:bodyPr/>
          <a:lstStyle/>
          <a:p>
            <a:fld id="{36284421-A124-490A-A085-A0B50E89B2B6}" type="slidenum">
              <a:rPr lang="en-GB" smtClean="0"/>
              <a:t>‹#›</a:t>
            </a:fld>
            <a:endParaRPr lang="en-GB"/>
          </a:p>
        </p:txBody>
      </p:sp>
    </p:spTree>
    <p:extLst>
      <p:ext uri="{BB962C8B-B14F-4D97-AF65-F5344CB8AC3E}">
        <p14:creationId xmlns:p14="http://schemas.microsoft.com/office/powerpoint/2010/main" val="37257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A57BC-E334-4BAA-9B6A-F37A02D26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DCFCD-9130-453E-AF71-189396106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DCE89-AE67-43B4-B636-EB494844C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15989-E7A8-46DC-BDB8-4C8EE1238D3A}" type="datetimeFigureOut">
              <a:rPr lang="en-GB" smtClean="0"/>
              <a:t>30/08/2022</a:t>
            </a:fld>
            <a:endParaRPr lang="en-GB"/>
          </a:p>
        </p:txBody>
      </p:sp>
      <p:sp>
        <p:nvSpPr>
          <p:cNvPr id="5" name="Footer Placeholder 4">
            <a:extLst>
              <a:ext uri="{FF2B5EF4-FFF2-40B4-BE49-F238E27FC236}">
                <a16:creationId xmlns:a16="http://schemas.microsoft.com/office/drawing/2014/main" id="{9698325A-17AC-4ED1-A389-1810A8862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026C7A-F396-4512-B825-C506B4034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84421-A124-490A-A085-A0B50E89B2B6}" type="slidenum">
              <a:rPr lang="en-GB" smtClean="0"/>
              <a:t>‹#›</a:t>
            </a:fld>
            <a:endParaRPr lang="en-GB"/>
          </a:p>
        </p:txBody>
      </p:sp>
    </p:spTree>
    <p:extLst>
      <p:ext uri="{BB962C8B-B14F-4D97-AF65-F5344CB8AC3E}">
        <p14:creationId xmlns:p14="http://schemas.microsoft.com/office/powerpoint/2010/main" val="203880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angryjuliemonday/554692317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ani.org.uk/financial-help/free-school-meals-uniform-grants/apply-for-free-school-meals-uniform-grants" TargetMode="External"/><Relationship Id="rId2" Type="http://schemas.openxmlformats.org/officeDocument/2006/relationships/hyperlink" Target="https://forms.office.com/r/LMHriz638s" TargetMode="External"/><Relationship Id="rId1" Type="http://schemas.openxmlformats.org/officeDocument/2006/relationships/slideLayout" Target="../slideLayouts/slideLayout2.xml"/><Relationship Id="rId5" Type="http://schemas.openxmlformats.org/officeDocument/2006/relationships/hyperlink" Target="https://publicdomainq.net/entrance-ceremony-primary-school-0021456/"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news.schoolsdo.org/2017/11/drinking-water-with-school-lunch-may-cut-obesit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hyperlink" Target="http://dreaminginenglish-be.blogspot.com/2010/08/back-to-school-welcome-everyone.html"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ngimg.com/png/92024-play-human-book-behavior-child-read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tationary, writing implement, indoor, colorful&#10;&#10;Description automatically generated">
            <a:extLst>
              <a:ext uri="{FF2B5EF4-FFF2-40B4-BE49-F238E27FC236}">
                <a16:creationId xmlns:a16="http://schemas.microsoft.com/office/drawing/2014/main" id="{42552D60-3E12-400C-B146-E6492CD772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909" r="19030"/>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94143DC1-94FE-463A-8BD6-581F648B1E33}"/>
              </a:ext>
            </a:extLst>
          </p:cNvPr>
          <p:cNvSpPr>
            <a:spLocks noGrp="1"/>
          </p:cNvSpPr>
          <p:nvPr>
            <p:ph type="ctrTitle"/>
          </p:nvPr>
        </p:nvSpPr>
        <p:spPr>
          <a:xfrm>
            <a:off x="6096000" y="3962400"/>
            <a:ext cx="5753464" cy="1690409"/>
          </a:xfrm>
        </p:spPr>
        <p:txBody>
          <a:bodyPr anchor="b">
            <a:normAutofit/>
          </a:bodyPr>
          <a:lstStyle/>
          <a:p>
            <a:pPr algn="l"/>
            <a:r>
              <a:rPr lang="en-GB" sz="4400" b="1" dirty="0">
                <a:solidFill>
                  <a:srgbClr val="800000"/>
                </a:solidFill>
                <a:latin typeface="+mn-lt"/>
              </a:rPr>
              <a:t>Welcome to Primary 3!</a:t>
            </a:r>
          </a:p>
        </p:txBody>
      </p:sp>
      <p:pic>
        <p:nvPicPr>
          <p:cNvPr id="4" name="Picture 3">
            <a:extLst>
              <a:ext uri="{FF2B5EF4-FFF2-40B4-BE49-F238E27FC236}">
                <a16:creationId xmlns:a16="http://schemas.microsoft.com/office/drawing/2014/main" id="{7AE36177-5CC1-4EB0-9999-F6E589C8EA08}"/>
              </a:ext>
            </a:extLst>
          </p:cNvPr>
          <p:cNvPicPr>
            <a:picLocks noChangeAspect="1"/>
          </p:cNvPicPr>
          <p:nvPr/>
        </p:nvPicPr>
        <p:blipFill rotWithShape="1">
          <a:blip r:embed="rId4"/>
          <a:srcRect t="8726" r="-1" b="7978"/>
          <a:stretch/>
        </p:blipFill>
        <p:spPr>
          <a:xfrm>
            <a:off x="7653537" y="-4"/>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8077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3ABA-69AB-4C52-83BA-725344034183}"/>
              </a:ext>
            </a:extLst>
          </p:cNvPr>
          <p:cNvSpPr>
            <a:spLocks noGrp="1"/>
          </p:cNvSpPr>
          <p:nvPr>
            <p:ph type="title"/>
          </p:nvPr>
        </p:nvSpPr>
        <p:spPr>
          <a:xfrm>
            <a:off x="893859" y="500062"/>
            <a:ext cx="10515600" cy="1325563"/>
          </a:xfrm>
        </p:spPr>
        <p:txBody>
          <a:bodyPr/>
          <a:lstStyle/>
          <a:p>
            <a:r>
              <a:rPr lang="en-GB" b="1" dirty="0">
                <a:solidFill>
                  <a:srgbClr val="800000"/>
                </a:solidFill>
              </a:rPr>
              <a:t>Phonics and Spellings </a:t>
            </a:r>
          </a:p>
        </p:txBody>
      </p:sp>
      <p:sp>
        <p:nvSpPr>
          <p:cNvPr id="3" name="Content Placeholder 2">
            <a:extLst>
              <a:ext uri="{FF2B5EF4-FFF2-40B4-BE49-F238E27FC236}">
                <a16:creationId xmlns:a16="http://schemas.microsoft.com/office/drawing/2014/main" id="{124A029E-BB69-4306-8336-B57B55D4D43B}"/>
              </a:ext>
            </a:extLst>
          </p:cNvPr>
          <p:cNvSpPr>
            <a:spLocks noGrp="1"/>
          </p:cNvSpPr>
          <p:nvPr>
            <p:ph idx="1"/>
          </p:nvPr>
        </p:nvSpPr>
        <p:spPr/>
        <p:txBody>
          <a:bodyPr/>
          <a:lstStyle/>
          <a:p>
            <a:r>
              <a:rPr lang="en-GB" dirty="0" smtClean="0">
                <a:solidFill>
                  <a:srgbClr val="002060"/>
                </a:solidFill>
              </a:rPr>
              <a:t>We use a Linguistic </a:t>
            </a:r>
            <a:r>
              <a:rPr lang="en-GB" dirty="0">
                <a:solidFill>
                  <a:srgbClr val="002060"/>
                </a:solidFill>
              </a:rPr>
              <a:t>Phonics approach – 15 minute </a:t>
            </a:r>
            <a:r>
              <a:rPr lang="en-GB" dirty="0" smtClean="0">
                <a:solidFill>
                  <a:srgbClr val="002060"/>
                </a:solidFill>
              </a:rPr>
              <a:t>sessions every </a:t>
            </a:r>
            <a:r>
              <a:rPr lang="en-GB" dirty="0">
                <a:solidFill>
                  <a:srgbClr val="002060"/>
                </a:solidFill>
              </a:rPr>
              <a:t>day.</a:t>
            </a:r>
          </a:p>
          <a:p>
            <a:r>
              <a:rPr lang="en-GB" dirty="0">
                <a:solidFill>
                  <a:srgbClr val="002060"/>
                </a:solidFill>
              </a:rPr>
              <a:t>Practise Phonics – initial sounds, blends, rhyming words, word endings etc.</a:t>
            </a:r>
          </a:p>
          <a:p>
            <a:r>
              <a:rPr lang="en-GB" dirty="0">
                <a:solidFill>
                  <a:srgbClr val="002060"/>
                </a:solidFill>
              </a:rPr>
              <a:t>Remember – spelling is not just about spelling tests.  The children must be able to spell words in their daily writing.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171" y="4393795"/>
            <a:ext cx="4570171" cy="2040255"/>
          </a:xfrm>
          <a:prstGeom prst="rect">
            <a:avLst/>
          </a:prstGeom>
        </p:spPr>
      </p:pic>
    </p:spTree>
    <p:extLst>
      <p:ext uri="{BB962C8B-B14F-4D97-AF65-F5344CB8AC3E}">
        <p14:creationId xmlns:p14="http://schemas.microsoft.com/office/powerpoint/2010/main" val="339299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FB7A-F9F9-4818-88D6-FDE2A254307B}"/>
              </a:ext>
            </a:extLst>
          </p:cNvPr>
          <p:cNvSpPr>
            <a:spLocks noGrp="1"/>
          </p:cNvSpPr>
          <p:nvPr>
            <p:ph type="title"/>
          </p:nvPr>
        </p:nvSpPr>
        <p:spPr/>
        <p:txBody>
          <a:bodyPr/>
          <a:lstStyle/>
          <a:p>
            <a:r>
              <a:rPr lang="en-GB" b="1" dirty="0">
                <a:solidFill>
                  <a:srgbClr val="800000"/>
                </a:solidFill>
              </a:rPr>
              <a:t>Numeracy</a:t>
            </a:r>
            <a:br>
              <a:rPr lang="en-GB" b="1" dirty="0">
                <a:solidFill>
                  <a:srgbClr val="800000"/>
                </a:solidFill>
              </a:rPr>
            </a:br>
            <a:r>
              <a:rPr lang="en-GB" sz="2400" b="1" dirty="0">
                <a:solidFill>
                  <a:srgbClr val="800000"/>
                </a:solidFill>
              </a:rPr>
              <a:t>In P3 children will….</a:t>
            </a:r>
          </a:p>
        </p:txBody>
      </p:sp>
      <p:sp>
        <p:nvSpPr>
          <p:cNvPr id="3" name="Content Placeholder 2">
            <a:extLst>
              <a:ext uri="{FF2B5EF4-FFF2-40B4-BE49-F238E27FC236}">
                <a16:creationId xmlns:a16="http://schemas.microsoft.com/office/drawing/2014/main" id="{D7C706F0-C458-4387-A6CB-09C3830C4CBA}"/>
              </a:ext>
            </a:extLst>
          </p:cNvPr>
          <p:cNvSpPr>
            <a:spLocks noGrp="1"/>
          </p:cNvSpPr>
          <p:nvPr>
            <p:ph idx="1"/>
          </p:nvPr>
        </p:nvSpPr>
        <p:spPr>
          <a:xfrm>
            <a:off x="838200" y="1690688"/>
            <a:ext cx="10651435" cy="4594653"/>
          </a:xfrm>
        </p:spPr>
        <p:txBody>
          <a:bodyPr>
            <a:normAutofit fontScale="92500" lnSpcReduction="20000"/>
          </a:bodyPr>
          <a:lstStyle/>
          <a:p>
            <a:r>
              <a:rPr lang="en-GB" dirty="0">
                <a:solidFill>
                  <a:srgbClr val="002060"/>
                </a:solidFill>
              </a:rPr>
              <a:t>Recognise numbers to 30, 50 and then 100</a:t>
            </a:r>
          </a:p>
          <a:p>
            <a:r>
              <a:rPr lang="en-GB" dirty="0">
                <a:solidFill>
                  <a:srgbClr val="002060"/>
                </a:solidFill>
              </a:rPr>
              <a:t>Use 100 square</a:t>
            </a:r>
          </a:p>
          <a:p>
            <a:r>
              <a:rPr lang="en-GB" dirty="0">
                <a:solidFill>
                  <a:srgbClr val="002060"/>
                </a:solidFill>
              </a:rPr>
              <a:t>Add and subtract up to 100 – horizontal and vertical</a:t>
            </a:r>
          </a:p>
          <a:p>
            <a:r>
              <a:rPr lang="en-GB" dirty="0">
                <a:solidFill>
                  <a:srgbClr val="002060"/>
                </a:solidFill>
              </a:rPr>
              <a:t>Read and use a calendar </a:t>
            </a:r>
          </a:p>
          <a:p>
            <a:r>
              <a:rPr lang="en-GB" dirty="0">
                <a:solidFill>
                  <a:srgbClr val="002060"/>
                </a:solidFill>
              </a:rPr>
              <a:t>Begin working with sets, counting in 2’s, 5’s and 10’s</a:t>
            </a:r>
          </a:p>
          <a:p>
            <a:r>
              <a:rPr lang="en-GB" dirty="0">
                <a:solidFill>
                  <a:srgbClr val="002060"/>
                </a:solidFill>
              </a:rPr>
              <a:t>Money – up to £1</a:t>
            </a:r>
          </a:p>
          <a:p>
            <a:r>
              <a:rPr lang="en-GB" dirty="0">
                <a:solidFill>
                  <a:srgbClr val="002060"/>
                </a:solidFill>
              </a:rPr>
              <a:t>Shape – 2D and 3D</a:t>
            </a:r>
          </a:p>
          <a:p>
            <a:r>
              <a:rPr lang="en-GB" dirty="0">
                <a:solidFill>
                  <a:srgbClr val="002060"/>
                </a:solidFill>
              </a:rPr>
              <a:t>Telling the time – analogue and digital </a:t>
            </a:r>
          </a:p>
          <a:p>
            <a:r>
              <a:rPr lang="en-GB" dirty="0">
                <a:solidFill>
                  <a:srgbClr val="002060"/>
                </a:solidFill>
              </a:rPr>
              <a:t>  ( hour, ½ hr and ¼ hour)</a:t>
            </a:r>
          </a:p>
          <a:p>
            <a:r>
              <a:rPr lang="en-GB" dirty="0">
                <a:solidFill>
                  <a:srgbClr val="002060"/>
                </a:solidFill>
              </a:rPr>
              <a:t>Measurement – length, weight and capacity.</a:t>
            </a:r>
          </a:p>
          <a:p>
            <a:r>
              <a:rPr lang="en-GB" dirty="0">
                <a:solidFill>
                  <a:srgbClr val="002060"/>
                </a:solidFill>
              </a:rPr>
              <a:t>Data Handling – a variety of graphs – Venn, Carroll, block, tally chart.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593" y="310140"/>
            <a:ext cx="3352207" cy="1870999"/>
          </a:xfrm>
          <a:prstGeom prst="rect">
            <a:avLst/>
          </a:prstGeom>
        </p:spPr>
      </p:pic>
    </p:spTree>
    <p:extLst>
      <p:ext uri="{BB962C8B-B14F-4D97-AF65-F5344CB8AC3E}">
        <p14:creationId xmlns:p14="http://schemas.microsoft.com/office/powerpoint/2010/main" val="364074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A863-D6C5-442A-B286-B1B9C6E9F7E6}"/>
              </a:ext>
            </a:extLst>
          </p:cNvPr>
          <p:cNvSpPr>
            <a:spLocks noGrp="1"/>
          </p:cNvSpPr>
          <p:nvPr>
            <p:ph type="title"/>
          </p:nvPr>
        </p:nvSpPr>
        <p:spPr/>
        <p:txBody>
          <a:bodyPr/>
          <a:lstStyle/>
          <a:p>
            <a:r>
              <a:rPr lang="en-GB" b="1" dirty="0">
                <a:solidFill>
                  <a:srgbClr val="800000"/>
                </a:solidFill>
              </a:rPr>
              <a:t>ICT</a:t>
            </a:r>
            <a:br>
              <a:rPr lang="en-GB" b="1" dirty="0">
                <a:solidFill>
                  <a:srgbClr val="800000"/>
                </a:solidFill>
              </a:rPr>
            </a:br>
            <a:r>
              <a:rPr lang="en-GB" sz="2400" b="1" dirty="0">
                <a:solidFill>
                  <a:srgbClr val="800000"/>
                </a:solidFill>
              </a:rPr>
              <a:t>In P3 children will…</a:t>
            </a:r>
          </a:p>
        </p:txBody>
      </p:sp>
      <p:sp>
        <p:nvSpPr>
          <p:cNvPr id="3" name="Content Placeholder 2">
            <a:extLst>
              <a:ext uri="{FF2B5EF4-FFF2-40B4-BE49-F238E27FC236}">
                <a16:creationId xmlns:a16="http://schemas.microsoft.com/office/drawing/2014/main" id="{589E32B5-A717-4CE9-91A0-76AFC12F28F9}"/>
              </a:ext>
            </a:extLst>
          </p:cNvPr>
          <p:cNvSpPr>
            <a:spLocks noGrp="1"/>
          </p:cNvSpPr>
          <p:nvPr>
            <p:ph idx="1"/>
          </p:nvPr>
        </p:nvSpPr>
        <p:spPr/>
        <p:txBody>
          <a:bodyPr/>
          <a:lstStyle/>
          <a:p>
            <a:r>
              <a:rPr lang="en-GB" dirty="0">
                <a:solidFill>
                  <a:srgbClr val="002060"/>
                </a:solidFill>
              </a:rPr>
              <a:t>Express: create and develop ideas using digital media</a:t>
            </a:r>
          </a:p>
          <a:p>
            <a:r>
              <a:rPr lang="en-GB" dirty="0">
                <a:solidFill>
                  <a:srgbClr val="002060"/>
                </a:solidFill>
              </a:rPr>
              <a:t>Exhibit: showing/ printing work</a:t>
            </a:r>
          </a:p>
          <a:p>
            <a:r>
              <a:rPr lang="en-GB" dirty="0">
                <a:solidFill>
                  <a:srgbClr val="002060"/>
                </a:solidFill>
              </a:rPr>
              <a:t>Evaluate: discuss their work</a:t>
            </a:r>
          </a:p>
          <a:p>
            <a:r>
              <a:rPr lang="en-GB" dirty="0">
                <a:solidFill>
                  <a:srgbClr val="002060"/>
                </a:solidFill>
              </a:rPr>
              <a:t>Explore: find and select information</a:t>
            </a:r>
          </a:p>
          <a:p>
            <a:r>
              <a:rPr lang="en-GB" dirty="0">
                <a:solidFill>
                  <a:srgbClr val="002060"/>
                </a:solidFill>
              </a:rPr>
              <a:t>Exchange: know that digital methods can be used to communicate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516" y="4402541"/>
            <a:ext cx="2645611" cy="2335665"/>
          </a:xfrm>
          <a:prstGeom prst="rect">
            <a:avLst/>
          </a:prstGeom>
        </p:spPr>
      </p:pic>
    </p:spTree>
    <p:extLst>
      <p:ext uri="{BB962C8B-B14F-4D97-AF65-F5344CB8AC3E}">
        <p14:creationId xmlns:p14="http://schemas.microsoft.com/office/powerpoint/2010/main" val="235909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BE3A-9FAC-426A-9CE2-F2F75AF60C07}"/>
              </a:ext>
            </a:extLst>
          </p:cNvPr>
          <p:cNvSpPr>
            <a:spLocks noGrp="1"/>
          </p:cNvSpPr>
          <p:nvPr>
            <p:ph type="title"/>
          </p:nvPr>
        </p:nvSpPr>
        <p:spPr/>
        <p:txBody>
          <a:bodyPr/>
          <a:lstStyle/>
          <a:p>
            <a:r>
              <a:rPr lang="en-GB" b="1" dirty="0">
                <a:solidFill>
                  <a:srgbClr val="800000"/>
                </a:solidFill>
              </a:rPr>
              <a:t>The World Around Us</a:t>
            </a:r>
          </a:p>
        </p:txBody>
      </p:sp>
      <p:sp>
        <p:nvSpPr>
          <p:cNvPr id="3" name="Content Placeholder 2">
            <a:extLst>
              <a:ext uri="{FF2B5EF4-FFF2-40B4-BE49-F238E27FC236}">
                <a16:creationId xmlns:a16="http://schemas.microsoft.com/office/drawing/2014/main" id="{2AC05606-96AA-4226-B322-04EBDFFA3229}"/>
              </a:ext>
            </a:extLst>
          </p:cNvPr>
          <p:cNvSpPr>
            <a:spLocks noGrp="1"/>
          </p:cNvSpPr>
          <p:nvPr>
            <p:ph idx="1"/>
          </p:nvPr>
        </p:nvSpPr>
        <p:spPr/>
        <p:txBody>
          <a:bodyPr/>
          <a:lstStyle/>
          <a:p>
            <a:r>
              <a:rPr lang="en-GB" dirty="0">
                <a:solidFill>
                  <a:srgbClr val="002060"/>
                </a:solidFill>
              </a:rPr>
              <a:t>This includes aspects of History, Geography and Science.</a:t>
            </a:r>
          </a:p>
          <a:p>
            <a:r>
              <a:rPr lang="en-GB" dirty="0">
                <a:solidFill>
                  <a:srgbClr val="002060"/>
                </a:solidFill>
              </a:rPr>
              <a:t>Literacy, Numeracy and ICT are often linked to Topics so that children can make connections with their learning.</a:t>
            </a:r>
          </a:p>
          <a:p>
            <a:r>
              <a:rPr lang="en-GB" dirty="0">
                <a:solidFill>
                  <a:srgbClr val="002060"/>
                </a:solidFill>
              </a:rPr>
              <a:t>Some of the topics we look at in P3 include; Ourselves, </a:t>
            </a:r>
            <a:r>
              <a:rPr lang="en-GB" dirty="0">
                <a:solidFill>
                  <a:srgbClr val="002060"/>
                </a:solidFill>
              </a:rPr>
              <a:t>Rainforests &amp; Animals, Cold </a:t>
            </a:r>
            <a:r>
              <a:rPr lang="en-GB" dirty="0">
                <a:solidFill>
                  <a:srgbClr val="002060"/>
                </a:solidFill>
              </a:rPr>
              <a:t>Lands, </a:t>
            </a:r>
            <a:r>
              <a:rPr lang="en-GB" dirty="0" smtClean="0">
                <a:solidFill>
                  <a:srgbClr val="002060"/>
                </a:solidFill>
              </a:rPr>
              <a:t>House </a:t>
            </a:r>
            <a:r>
              <a:rPr lang="en-GB" dirty="0">
                <a:solidFill>
                  <a:srgbClr val="002060"/>
                </a:solidFill>
              </a:rPr>
              <a:t>and </a:t>
            </a:r>
            <a:r>
              <a:rPr lang="en-GB" dirty="0" smtClean="0">
                <a:solidFill>
                  <a:srgbClr val="002060"/>
                </a:solidFill>
              </a:rPr>
              <a:t>Homes, Kings and Queens </a:t>
            </a:r>
            <a:r>
              <a:rPr lang="en-GB" dirty="0">
                <a:solidFill>
                  <a:srgbClr val="002060"/>
                </a:solidFill>
              </a:rPr>
              <a:t>and Superhero's (people who help us). </a:t>
            </a:r>
          </a:p>
          <a:p>
            <a:endParaRPr lang="en-GB" dirty="0">
              <a:solidFill>
                <a:srgbClr val="002060"/>
              </a:solidFill>
            </a:endParaRPr>
          </a:p>
          <a:p>
            <a:pPr marL="0" indent="0">
              <a:buNone/>
            </a:pPr>
            <a:endParaRPr lang="en-GB" dirty="0">
              <a:solidFill>
                <a:srgbClr val="002060"/>
              </a:solidFill>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169" y="4545450"/>
            <a:ext cx="3325090" cy="2107276"/>
          </a:xfrm>
          <a:prstGeom prst="rect">
            <a:avLst/>
          </a:prstGeom>
        </p:spPr>
      </p:pic>
    </p:spTree>
    <p:extLst>
      <p:ext uri="{BB962C8B-B14F-4D97-AF65-F5344CB8AC3E}">
        <p14:creationId xmlns:p14="http://schemas.microsoft.com/office/powerpoint/2010/main" val="237162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45CE-E987-43CE-BB42-8A2F40AE9ED1}"/>
              </a:ext>
            </a:extLst>
          </p:cNvPr>
          <p:cNvSpPr>
            <a:spLocks noGrp="1"/>
          </p:cNvSpPr>
          <p:nvPr>
            <p:ph type="title"/>
          </p:nvPr>
        </p:nvSpPr>
        <p:spPr/>
        <p:txBody>
          <a:bodyPr/>
          <a:lstStyle/>
          <a:p>
            <a:r>
              <a:rPr lang="en-GB" b="1" dirty="0">
                <a:solidFill>
                  <a:srgbClr val="800000"/>
                </a:solidFill>
              </a:rPr>
              <a:t>Other learning areas</a:t>
            </a:r>
          </a:p>
        </p:txBody>
      </p:sp>
      <p:sp>
        <p:nvSpPr>
          <p:cNvPr id="3" name="Content Placeholder 2">
            <a:extLst>
              <a:ext uri="{FF2B5EF4-FFF2-40B4-BE49-F238E27FC236}">
                <a16:creationId xmlns:a16="http://schemas.microsoft.com/office/drawing/2014/main" id="{2F1C9031-B30A-4AA3-B9D0-3894A97F9390}"/>
              </a:ext>
            </a:extLst>
          </p:cNvPr>
          <p:cNvSpPr>
            <a:spLocks noGrp="1"/>
          </p:cNvSpPr>
          <p:nvPr>
            <p:ph idx="1"/>
          </p:nvPr>
        </p:nvSpPr>
        <p:spPr>
          <a:xfrm>
            <a:off x="771698" y="1426614"/>
            <a:ext cx="10515600" cy="4932623"/>
          </a:xfrm>
        </p:spPr>
        <p:txBody>
          <a:bodyPr>
            <a:normAutofit lnSpcReduction="10000"/>
          </a:bodyPr>
          <a:lstStyle/>
          <a:p>
            <a:r>
              <a:rPr lang="en-GB" sz="2000" dirty="0">
                <a:solidFill>
                  <a:srgbClr val="002060"/>
                </a:solidFill>
              </a:rPr>
              <a:t>Music – loud/soft, high/low, slow/fast, listening, composing simple </a:t>
            </a:r>
            <a:r>
              <a:rPr lang="en-GB" sz="2000" dirty="0" smtClean="0">
                <a:solidFill>
                  <a:srgbClr val="002060"/>
                </a:solidFill>
              </a:rPr>
              <a:t>rhythms.</a:t>
            </a:r>
            <a:endParaRPr lang="en-GB" sz="2000" dirty="0">
              <a:solidFill>
                <a:srgbClr val="002060"/>
              </a:solidFill>
            </a:endParaRPr>
          </a:p>
          <a:p>
            <a:endParaRPr lang="en-GB" sz="2000" dirty="0">
              <a:solidFill>
                <a:srgbClr val="002060"/>
              </a:solidFill>
            </a:endParaRPr>
          </a:p>
          <a:p>
            <a:r>
              <a:rPr lang="en-GB" sz="2000" dirty="0">
                <a:solidFill>
                  <a:srgbClr val="002060"/>
                </a:solidFill>
              </a:rPr>
              <a:t>Drama – role plays, </a:t>
            </a:r>
            <a:r>
              <a:rPr lang="en-GB" sz="2000" dirty="0" smtClean="0">
                <a:solidFill>
                  <a:srgbClr val="002060"/>
                </a:solidFill>
              </a:rPr>
              <a:t>puppets, linked to topics and stories.</a:t>
            </a:r>
            <a:endParaRPr lang="en-GB" sz="2000" dirty="0">
              <a:solidFill>
                <a:srgbClr val="002060"/>
              </a:solidFill>
            </a:endParaRPr>
          </a:p>
          <a:p>
            <a:endParaRPr lang="en-GB" sz="2000" dirty="0">
              <a:solidFill>
                <a:srgbClr val="002060"/>
              </a:solidFill>
            </a:endParaRPr>
          </a:p>
          <a:p>
            <a:r>
              <a:rPr lang="en-GB" sz="2000" dirty="0">
                <a:solidFill>
                  <a:srgbClr val="002060"/>
                </a:solidFill>
              </a:rPr>
              <a:t>PE – dance, team games, athletics, </a:t>
            </a:r>
            <a:r>
              <a:rPr lang="en-GB" sz="2000" dirty="0" smtClean="0">
                <a:solidFill>
                  <a:srgbClr val="002060"/>
                </a:solidFill>
              </a:rPr>
              <a:t>gymnastics, ball skills</a:t>
            </a:r>
            <a:r>
              <a:rPr lang="en-GB" sz="2000" dirty="0" smtClean="0">
                <a:solidFill>
                  <a:srgbClr val="002060"/>
                </a:solidFill>
              </a:rPr>
              <a:t>. P.E. for P3 is </a:t>
            </a:r>
            <a:r>
              <a:rPr lang="en-GB" sz="2000" dirty="0">
                <a:solidFill>
                  <a:srgbClr val="002060"/>
                </a:solidFill>
              </a:rPr>
              <a:t>on Tuesdays. </a:t>
            </a:r>
            <a:r>
              <a:rPr lang="en-GB" sz="2000" dirty="0" smtClean="0">
                <a:solidFill>
                  <a:srgbClr val="002060"/>
                </a:solidFill>
              </a:rPr>
              <a:t>Please bring gym </a:t>
            </a:r>
            <a:r>
              <a:rPr lang="en-GB" sz="2000" dirty="0">
                <a:solidFill>
                  <a:srgbClr val="002060"/>
                </a:solidFill>
              </a:rPr>
              <a:t>shoes, shorts or tracksuit bottoms and a </a:t>
            </a:r>
            <a:r>
              <a:rPr lang="en-GB" sz="2000" dirty="0" smtClean="0">
                <a:solidFill>
                  <a:srgbClr val="002060"/>
                </a:solidFill>
              </a:rPr>
              <a:t>t-shirt.</a:t>
            </a:r>
            <a:endParaRPr lang="en-GB" sz="2000" dirty="0">
              <a:solidFill>
                <a:srgbClr val="002060"/>
              </a:solidFill>
            </a:endParaRPr>
          </a:p>
          <a:p>
            <a:pPr marL="0" indent="0">
              <a:buNone/>
            </a:pPr>
            <a:endParaRPr lang="en-GB" sz="2000" dirty="0">
              <a:solidFill>
                <a:srgbClr val="002060"/>
              </a:solidFill>
            </a:endParaRPr>
          </a:p>
          <a:p>
            <a:pPr marL="0" indent="0">
              <a:buNone/>
            </a:pPr>
            <a:r>
              <a:rPr lang="en-GB" sz="2000" dirty="0" smtClean="0">
                <a:solidFill>
                  <a:srgbClr val="002060"/>
                </a:solidFill>
              </a:rPr>
              <a:t>This </a:t>
            </a:r>
            <a:r>
              <a:rPr lang="en-GB" sz="2000" dirty="0">
                <a:solidFill>
                  <a:srgbClr val="002060"/>
                </a:solidFill>
              </a:rPr>
              <a:t>is only a flavour of the work covered in Primary 3. </a:t>
            </a:r>
          </a:p>
          <a:p>
            <a:pPr marL="0" indent="0">
              <a:buNone/>
            </a:pPr>
            <a:endParaRPr lang="en-GB" sz="2000" b="1" i="1" dirty="0" smtClean="0">
              <a:solidFill>
                <a:srgbClr val="002060"/>
              </a:solidFill>
            </a:endParaRPr>
          </a:p>
          <a:p>
            <a:pPr marL="0" indent="0">
              <a:buNone/>
            </a:pPr>
            <a:r>
              <a:rPr lang="en-GB" sz="2000" b="1" i="1" dirty="0" smtClean="0">
                <a:solidFill>
                  <a:srgbClr val="002060"/>
                </a:solidFill>
              </a:rPr>
              <a:t>School Trips:</a:t>
            </a:r>
          </a:p>
          <a:p>
            <a:r>
              <a:rPr lang="en-GB" sz="2000" dirty="0" smtClean="0">
                <a:solidFill>
                  <a:srgbClr val="002060"/>
                </a:solidFill>
              </a:rPr>
              <a:t>Castle </a:t>
            </a:r>
            <a:r>
              <a:rPr lang="en-GB" sz="2000" dirty="0" err="1" smtClean="0">
                <a:solidFill>
                  <a:srgbClr val="002060"/>
                </a:solidFill>
              </a:rPr>
              <a:t>Espie</a:t>
            </a:r>
            <a:r>
              <a:rPr lang="en-GB" sz="2000" dirty="0" smtClean="0">
                <a:solidFill>
                  <a:srgbClr val="002060"/>
                </a:solidFill>
              </a:rPr>
              <a:t> – Animals and Birds (Brent Geese)</a:t>
            </a:r>
            <a:endParaRPr lang="en-GB" sz="2000" dirty="0" smtClean="0">
              <a:solidFill>
                <a:srgbClr val="002060"/>
              </a:solidFill>
            </a:endParaRPr>
          </a:p>
          <a:p>
            <a:r>
              <a:rPr lang="en-GB" sz="2000" dirty="0" smtClean="0">
                <a:solidFill>
                  <a:srgbClr val="002060"/>
                </a:solidFill>
              </a:rPr>
              <a:t>Ulster Folk and Transport Museum </a:t>
            </a:r>
            <a:r>
              <a:rPr lang="en-GB" sz="2000" dirty="0" smtClean="0">
                <a:solidFill>
                  <a:srgbClr val="002060"/>
                </a:solidFill>
              </a:rPr>
              <a:t>– Houses and Homes</a:t>
            </a:r>
            <a:endParaRPr lang="en-GB" sz="2000" dirty="0" smtClean="0">
              <a:solidFill>
                <a:srgbClr val="002060"/>
              </a:solidFill>
            </a:endParaRPr>
          </a:p>
          <a:p>
            <a:r>
              <a:rPr lang="en-GB" sz="2000" dirty="0" smtClean="0">
                <a:solidFill>
                  <a:srgbClr val="002060"/>
                </a:solidFill>
              </a:rPr>
              <a:t>Wee </a:t>
            </a:r>
            <a:r>
              <a:rPr lang="en-GB" sz="2000" dirty="0" smtClean="0">
                <a:solidFill>
                  <a:srgbClr val="002060"/>
                </a:solidFill>
              </a:rPr>
              <a:t>Critters - Rainforest</a:t>
            </a:r>
            <a:endParaRPr lang="en-GB" sz="2000" dirty="0" smtClean="0">
              <a:solidFill>
                <a:srgbClr val="002060"/>
              </a:solidFill>
            </a:endParaRPr>
          </a:p>
          <a:p>
            <a:pPr marL="0" indent="0">
              <a:buNone/>
            </a:pPr>
            <a:endParaRPr lang="en-GB" sz="2000" b="1" i="1" dirty="0">
              <a:solidFill>
                <a:srgbClr val="002060"/>
              </a:solidFill>
            </a:endParaRPr>
          </a:p>
          <a:p>
            <a:pPr marL="0" indent="0">
              <a:buNone/>
            </a:pPr>
            <a:endParaRPr lang="en-GB" sz="2000" dirty="0">
              <a:solidFill>
                <a:srgbClr val="002060"/>
              </a:solidFill>
            </a:endParaRPr>
          </a:p>
          <a:p>
            <a:pPr marL="0" indent="0">
              <a:buNone/>
            </a:pPr>
            <a:endParaRPr lang="en-GB" sz="2000" dirty="0">
              <a:solidFill>
                <a:srgbClr val="002060"/>
              </a:solidFill>
            </a:endParaRPr>
          </a:p>
          <a:p>
            <a:pPr marL="0" indent="0">
              <a:buNone/>
            </a:pPr>
            <a:endParaRPr lang="en-GB" dirty="0">
              <a:solidFill>
                <a:srgbClr val="002060"/>
              </a:solidFill>
            </a:endParaRPr>
          </a:p>
          <a:p>
            <a:pPr marL="0" indent="0">
              <a:buNone/>
            </a:pPr>
            <a:endParaRPr lang="en-GB" dirty="0"/>
          </a:p>
        </p:txBody>
      </p:sp>
    </p:spTree>
    <p:extLst>
      <p:ext uri="{BB962C8B-B14F-4D97-AF65-F5344CB8AC3E}">
        <p14:creationId xmlns:p14="http://schemas.microsoft.com/office/powerpoint/2010/main" val="385099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4502"/>
          </a:xfrm>
        </p:spPr>
        <p:txBody>
          <a:bodyPr>
            <a:normAutofit/>
          </a:bodyPr>
          <a:lstStyle/>
          <a:p>
            <a:pPr algn="l"/>
            <a:r>
              <a:rPr lang="en-GB" sz="4800" b="1" dirty="0" smtClean="0">
                <a:solidFill>
                  <a:srgbClr val="800000"/>
                </a:solidFill>
              </a:rPr>
              <a:t>Behaviour and Rewards</a:t>
            </a:r>
            <a:endParaRPr lang="en-GB" sz="4800" b="1" dirty="0">
              <a:solidFill>
                <a:srgbClr val="800000"/>
              </a:solidFill>
            </a:endParaRPr>
          </a:p>
        </p:txBody>
      </p:sp>
      <p:sp>
        <p:nvSpPr>
          <p:cNvPr id="3" name="Subtitle 2"/>
          <p:cNvSpPr>
            <a:spLocks noGrp="1"/>
          </p:cNvSpPr>
          <p:nvPr>
            <p:ph type="subTitle" idx="1"/>
          </p:nvPr>
        </p:nvSpPr>
        <p:spPr>
          <a:xfrm>
            <a:off x="1524000" y="1845425"/>
            <a:ext cx="9144000" cy="3412375"/>
          </a:xfrm>
        </p:spPr>
        <p:txBody>
          <a:bodyPr/>
          <a:lstStyle/>
          <a:p>
            <a:pPr marL="342900" indent="-342900" algn="l">
              <a:buFont typeface="Arial" panose="020B0604020202020204" pitchFamily="34" charset="0"/>
              <a:buChar char="•"/>
            </a:pPr>
            <a:endParaRPr lang="en-GB" dirty="0" smtClean="0"/>
          </a:p>
          <a:p>
            <a:pPr marL="342900" indent="-342900" algn="l">
              <a:buFont typeface="Arial" panose="020B0604020202020204" pitchFamily="34" charset="0"/>
              <a:buChar char="•"/>
            </a:pPr>
            <a:r>
              <a:rPr lang="en-GB" dirty="0" smtClean="0">
                <a:solidFill>
                  <a:srgbClr val="002060"/>
                </a:solidFill>
              </a:rPr>
              <a:t>Golden Time Ladder</a:t>
            </a:r>
          </a:p>
          <a:p>
            <a:pPr marL="342900" indent="-342900" algn="l">
              <a:buFont typeface="Arial" panose="020B0604020202020204" pitchFamily="34" charset="0"/>
              <a:buChar char="•"/>
            </a:pPr>
            <a:r>
              <a:rPr lang="en-GB" dirty="0" smtClean="0">
                <a:solidFill>
                  <a:srgbClr val="002060"/>
                </a:solidFill>
              </a:rPr>
              <a:t>Traffic Lights</a:t>
            </a:r>
          </a:p>
          <a:p>
            <a:pPr marL="342900" indent="-342900" algn="l">
              <a:buFont typeface="Arial" panose="020B0604020202020204" pitchFamily="34" charset="0"/>
              <a:buChar char="•"/>
            </a:pPr>
            <a:r>
              <a:rPr lang="en-GB" dirty="0" smtClean="0">
                <a:solidFill>
                  <a:srgbClr val="002060"/>
                </a:solidFill>
              </a:rPr>
              <a:t>Dojo Points</a:t>
            </a:r>
          </a:p>
          <a:p>
            <a:pPr marL="342900" indent="-342900" algn="l">
              <a:buFont typeface="Arial" panose="020B0604020202020204" pitchFamily="34" charset="0"/>
              <a:buChar char="•"/>
            </a:pPr>
            <a:r>
              <a:rPr lang="en-GB" dirty="0" smtClean="0">
                <a:solidFill>
                  <a:srgbClr val="002060"/>
                </a:solidFill>
              </a:rPr>
              <a:t>Table Points</a:t>
            </a:r>
          </a:p>
          <a:p>
            <a:pPr marL="342900" indent="-342900" algn="l">
              <a:buFont typeface="Arial" panose="020B0604020202020204" pitchFamily="34" charset="0"/>
              <a:buChar char="•"/>
            </a:pPr>
            <a:r>
              <a:rPr lang="en-GB" dirty="0" smtClean="0">
                <a:solidFill>
                  <a:srgbClr val="002060"/>
                </a:solidFill>
              </a:rPr>
              <a:t>House Points</a:t>
            </a:r>
            <a:endParaRPr lang="en-GB" dirty="0">
              <a:solidFill>
                <a:srgbClr val="002060"/>
              </a:solidFill>
            </a:endParaRPr>
          </a:p>
        </p:txBody>
      </p:sp>
      <p:sp>
        <p:nvSpPr>
          <p:cNvPr id="6" name="Oval 5"/>
          <p:cNvSpPr/>
          <p:nvPr/>
        </p:nvSpPr>
        <p:spPr>
          <a:xfrm>
            <a:off x="8370916" y="374073"/>
            <a:ext cx="1305099" cy="126353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stretch>
            <a:fillRect/>
          </a:stretch>
        </p:blipFill>
        <p:spPr>
          <a:xfrm>
            <a:off x="8365040" y="3902769"/>
            <a:ext cx="1316850" cy="1280271"/>
          </a:xfrm>
          <a:prstGeom prst="rect">
            <a:avLst/>
          </a:prstGeom>
        </p:spPr>
      </p:pic>
      <p:pic>
        <p:nvPicPr>
          <p:cNvPr id="10" name="Picture 9"/>
          <p:cNvPicPr>
            <a:picLocks noChangeAspect="1"/>
          </p:cNvPicPr>
          <p:nvPr/>
        </p:nvPicPr>
        <p:blipFill>
          <a:blip r:embed="rId3"/>
          <a:stretch>
            <a:fillRect/>
          </a:stretch>
        </p:blipFill>
        <p:spPr>
          <a:xfrm>
            <a:off x="8365040" y="2148728"/>
            <a:ext cx="1316850" cy="1280271"/>
          </a:xfrm>
          <a:prstGeom prst="rect">
            <a:avLst/>
          </a:prstGeom>
        </p:spPr>
      </p:pic>
      <p:sp>
        <p:nvSpPr>
          <p:cNvPr id="11" name="5-Point Star 10"/>
          <p:cNvSpPr/>
          <p:nvPr/>
        </p:nvSpPr>
        <p:spPr>
          <a:xfrm>
            <a:off x="27709" y="62361"/>
            <a:ext cx="1612669" cy="1467253"/>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637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98FF-49AF-4E6C-B966-612DE764F579}"/>
              </a:ext>
            </a:extLst>
          </p:cNvPr>
          <p:cNvSpPr>
            <a:spLocks noGrp="1"/>
          </p:cNvSpPr>
          <p:nvPr>
            <p:ph type="title"/>
          </p:nvPr>
        </p:nvSpPr>
        <p:spPr/>
        <p:txBody>
          <a:bodyPr/>
          <a:lstStyle/>
          <a:p>
            <a:r>
              <a:rPr lang="en-GB" b="1" dirty="0">
                <a:solidFill>
                  <a:srgbClr val="800000"/>
                </a:solidFill>
              </a:rPr>
              <a:t>Consultations</a:t>
            </a:r>
          </a:p>
        </p:txBody>
      </p:sp>
      <p:sp>
        <p:nvSpPr>
          <p:cNvPr id="3" name="Content Placeholder 2">
            <a:extLst>
              <a:ext uri="{FF2B5EF4-FFF2-40B4-BE49-F238E27FC236}">
                <a16:creationId xmlns:a16="http://schemas.microsoft.com/office/drawing/2014/main" id="{1BB231E3-5FA3-4683-BCA2-4E8DF56185D1}"/>
              </a:ext>
            </a:extLst>
          </p:cNvPr>
          <p:cNvSpPr>
            <a:spLocks noGrp="1"/>
          </p:cNvSpPr>
          <p:nvPr>
            <p:ph idx="1"/>
          </p:nvPr>
        </p:nvSpPr>
        <p:spPr>
          <a:xfrm>
            <a:off x="508883" y="1558455"/>
            <a:ext cx="10844917" cy="4841144"/>
          </a:xfrm>
        </p:spPr>
        <p:txBody>
          <a:bodyPr>
            <a:normAutofit fontScale="85000" lnSpcReduction="20000"/>
          </a:bodyPr>
          <a:lstStyle/>
          <a:p>
            <a:r>
              <a:rPr lang="en-GB" dirty="0">
                <a:solidFill>
                  <a:srgbClr val="002060"/>
                </a:solidFill>
              </a:rPr>
              <a:t>Progress is monitored throughout the year along with assessments in October and May.</a:t>
            </a:r>
          </a:p>
          <a:p>
            <a:r>
              <a:rPr lang="en-GB" dirty="0">
                <a:solidFill>
                  <a:srgbClr val="002060"/>
                </a:solidFill>
              </a:rPr>
              <a:t>Individual appointments to discuss your child’s progress will be held in October and March.</a:t>
            </a:r>
          </a:p>
          <a:p>
            <a:r>
              <a:rPr lang="en-GB" dirty="0">
                <a:solidFill>
                  <a:srgbClr val="002060"/>
                </a:solidFill>
              </a:rPr>
              <a:t>A written report will be sent home in June.</a:t>
            </a:r>
          </a:p>
          <a:p>
            <a:endParaRPr lang="en-GB" dirty="0">
              <a:solidFill>
                <a:srgbClr val="002060"/>
              </a:solidFill>
            </a:endParaRPr>
          </a:p>
          <a:p>
            <a:pPr marL="0" indent="0">
              <a:buNone/>
            </a:pPr>
            <a:r>
              <a:rPr lang="en-GB" i="1" dirty="0">
                <a:solidFill>
                  <a:srgbClr val="002060"/>
                </a:solidFill>
              </a:rPr>
              <a:t>Other parent communication:</a:t>
            </a:r>
          </a:p>
          <a:p>
            <a:pPr marL="0" indent="0">
              <a:buNone/>
            </a:pPr>
            <a:endParaRPr lang="en-GB" dirty="0">
              <a:solidFill>
                <a:srgbClr val="002060"/>
              </a:solidFill>
            </a:endParaRPr>
          </a:p>
          <a:p>
            <a:pPr marL="0" indent="0">
              <a:buNone/>
            </a:pPr>
            <a:r>
              <a:rPr lang="en-GB" dirty="0">
                <a:solidFill>
                  <a:srgbClr val="002060"/>
                </a:solidFill>
              </a:rPr>
              <a:t>Brief conversations are permissible in the mornings at the designated areas. If longer is required you can make an appointment for after school hours. </a:t>
            </a:r>
          </a:p>
          <a:p>
            <a:pPr marL="0" indent="0">
              <a:buNone/>
            </a:pPr>
            <a:endParaRPr lang="en-GB" dirty="0">
              <a:solidFill>
                <a:srgbClr val="002060"/>
              </a:solidFill>
            </a:endParaRPr>
          </a:p>
          <a:p>
            <a:pPr marL="0" indent="0">
              <a:buNone/>
            </a:pPr>
            <a:r>
              <a:rPr lang="en-GB" dirty="0">
                <a:solidFill>
                  <a:srgbClr val="002060"/>
                </a:solidFill>
              </a:rPr>
              <a:t>Dojo will remain our main form of communication this year. Therefore it will be updated regularly with information and you can message your child’s teacher via Dojo as well.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8060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1C62-D8FA-4D0C-AEDC-7CF7B4FE92D7}"/>
              </a:ext>
            </a:extLst>
          </p:cNvPr>
          <p:cNvSpPr>
            <a:spLocks noGrp="1"/>
          </p:cNvSpPr>
          <p:nvPr>
            <p:ph type="title"/>
          </p:nvPr>
        </p:nvSpPr>
        <p:spPr/>
        <p:txBody>
          <a:bodyPr/>
          <a:lstStyle/>
          <a:p>
            <a:r>
              <a:rPr lang="en-GB" dirty="0">
                <a:solidFill>
                  <a:srgbClr val="800000"/>
                </a:solidFill>
              </a:rPr>
              <a:t>Thank you for taking the time to read this.</a:t>
            </a:r>
          </a:p>
        </p:txBody>
      </p:sp>
      <p:sp>
        <p:nvSpPr>
          <p:cNvPr id="3" name="Content Placeholder 2">
            <a:extLst>
              <a:ext uri="{FF2B5EF4-FFF2-40B4-BE49-F238E27FC236}">
                <a16:creationId xmlns:a16="http://schemas.microsoft.com/office/drawing/2014/main" id="{0C6CB735-2045-4C9F-9B45-71466645A351}"/>
              </a:ext>
            </a:extLst>
          </p:cNvPr>
          <p:cNvSpPr>
            <a:spLocks noGrp="1"/>
          </p:cNvSpPr>
          <p:nvPr>
            <p:ph idx="1"/>
          </p:nvPr>
        </p:nvSpPr>
        <p:spPr/>
        <p:txBody>
          <a:bodyPr/>
          <a:lstStyle/>
          <a:p>
            <a:pPr marL="0" indent="0">
              <a:buNone/>
            </a:pPr>
            <a:r>
              <a:rPr lang="en-GB" dirty="0">
                <a:solidFill>
                  <a:srgbClr val="002060"/>
                </a:solidFill>
              </a:rPr>
              <a:t>We hope it has answered any questions you may have but please don’t hesitate to contact us if you have any more queries or worries.</a:t>
            </a:r>
          </a:p>
          <a:p>
            <a:pPr marL="0" indent="0">
              <a:buNone/>
            </a:pPr>
            <a:endParaRPr lang="en-GB" dirty="0">
              <a:solidFill>
                <a:srgbClr val="002060"/>
              </a:solidFill>
            </a:endParaRPr>
          </a:p>
          <a:p>
            <a:pPr marL="0" indent="0">
              <a:buNone/>
            </a:pPr>
            <a:r>
              <a:rPr lang="en-GB" dirty="0">
                <a:solidFill>
                  <a:srgbClr val="002060"/>
                </a:solidFill>
              </a:rPr>
              <a:t>We look forward to working with you and your child this year and we are excited for the year ahead </a:t>
            </a:r>
            <a:r>
              <a:rPr lang="en-GB" dirty="0">
                <a:solidFill>
                  <a:srgbClr val="002060"/>
                </a:solidFill>
                <a:sym typeface="Wingdings" panose="05000000000000000000" pitchFamily="2" charset="2"/>
              </a:rPr>
              <a:t></a:t>
            </a:r>
          </a:p>
          <a:p>
            <a:pPr marL="0" indent="0">
              <a:buNone/>
            </a:pPr>
            <a:endParaRPr lang="en-GB" dirty="0">
              <a:solidFill>
                <a:srgbClr val="002060"/>
              </a:solidFill>
              <a:sym typeface="Wingdings" panose="05000000000000000000" pitchFamily="2" charset="2"/>
            </a:endParaRPr>
          </a:p>
          <a:p>
            <a:pPr marL="0" indent="0">
              <a:buNone/>
            </a:pPr>
            <a:endParaRPr lang="en-GB" dirty="0">
              <a:solidFill>
                <a:srgbClr val="002060"/>
              </a:solidFill>
              <a:sym typeface="Wingdings" panose="05000000000000000000" pitchFamily="2" charset="2"/>
            </a:endParaRPr>
          </a:p>
          <a:p>
            <a:pPr marL="0" indent="0">
              <a:buNone/>
            </a:pPr>
            <a:r>
              <a:rPr lang="en-GB" dirty="0">
                <a:solidFill>
                  <a:srgbClr val="002060"/>
                </a:solidFill>
                <a:sym typeface="Wingdings" panose="05000000000000000000" pitchFamily="2" charset="2"/>
              </a:rPr>
              <a:t>Miss R. McCluskie and Mrs D. Armstrong </a:t>
            </a:r>
            <a:endParaRPr lang="en-GB"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688" y="4165888"/>
            <a:ext cx="2019300" cy="2266950"/>
          </a:xfrm>
          <a:prstGeom prst="rect">
            <a:avLst/>
          </a:prstGeom>
        </p:spPr>
      </p:pic>
    </p:spTree>
    <p:extLst>
      <p:ext uri="{BB962C8B-B14F-4D97-AF65-F5344CB8AC3E}">
        <p14:creationId xmlns:p14="http://schemas.microsoft.com/office/powerpoint/2010/main" val="185978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097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A57B5-BD08-49FC-93D6-ACF3D69EE310}"/>
              </a:ext>
            </a:extLst>
          </p:cNvPr>
          <p:cNvSpPr>
            <a:spLocks noGrp="1"/>
          </p:cNvSpPr>
          <p:nvPr>
            <p:ph idx="1"/>
          </p:nvPr>
        </p:nvSpPr>
        <p:spPr>
          <a:xfrm>
            <a:off x="822960" y="516835"/>
            <a:ext cx="10530840" cy="6050220"/>
          </a:xfrm>
        </p:spPr>
        <p:txBody>
          <a:bodyPr>
            <a:normAutofit fontScale="92500" lnSpcReduction="10000"/>
          </a:bodyPr>
          <a:lstStyle/>
          <a:p>
            <a:pPr marL="0" indent="0">
              <a:buNone/>
            </a:pPr>
            <a:r>
              <a:rPr lang="en-GB" dirty="0">
                <a:solidFill>
                  <a:srgbClr val="002060"/>
                </a:solidFill>
              </a:rPr>
              <a:t>Welcome to Primary 3! We are going to be your teachers this year.</a:t>
            </a:r>
          </a:p>
          <a:p>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sz="1400" dirty="0" smtClean="0">
              <a:solidFill>
                <a:srgbClr val="002060"/>
              </a:solidFill>
            </a:endParaRPr>
          </a:p>
          <a:p>
            <a:pPr marL="0" indent="0">
              <a:buNone/>
            </a:pPr>
            <a:endParaRPr lang="en-GB" sz="1400" dirty="0">
              <a:solidFill>
                <a:srgbClr val="002060"/>
              </a:solidFill>
            </a:endParaRPr>
          </a:p>
          <a:p>
            <a:pPr marL="0" indent="0">
              <a:buNone/>
            </a:pPr>
            <a:endParaRPr lang="en-GB" sz="1400" dirty="0" smtClean="0">
              <a:solidFill>
                <a:srgbClr val="002060"/>
              </a:solidFill>
            </a:endParaRPr>
          </a:p>
          <a:p>
            <a:pPr marL="0" indent="0">
              <a:buNone/>
            </a:pPr>
            <a:endParaRPr lang="en-GB" sz="1400" dirty="0">
              <a:solidFill>
                <a:srgbClr val="002060"/>
              </a:solidFill>
            </a:endParaRPr>
          </a:p>
          <a:p>
            <a:pPr marL="0" indent="0">
              <a:buNone/>
            </a:pPr>
            <a:endParaRPr lang="en-GB" sz="1400" dirty="0" smtClean="0">
              <a:solidFill>
                <a:srgbClr val="002060"/>
              </a:solidFill>
            </a:endParaRPr>
          </a:p>
          <a:p>
            <a:pPr marL="0" indent="0">
              <a:buNone/>
            </a:pPr>
            <a:endParaRPr lang="en-GB" sz="1400" dirty="0" smtClean="0">
              <a:solidFill>
                <a:srgbClr val="002060"/>
              </a:solidFill>
            </a:endParaRPr>
          </a:p>
          <a:p>
            <a:pPr marL="0" indent="0">
              <a:buNone/>
            </a:pPr>
            <a:endParaRPr lang="en-GB" sz="1400" dirty="0">
              <a:solidFill>
                <a:srgbClr val="002060"/>
              </a:solidFill>
            </a:endParaRPr>
          </a:p>
          <a:p>
            <a:pPr marL="0" indent="0">
              <a:buNone/>
            </a:pPr>
            <a:endParaRPr lang="en-GB" sz="1400" dirty="0" smtClean="0">
              <a:solidFill>
                <a:srgbClr val="002060"/>
              </a:solidFill>
            </a:endParaRPr>
          </a:p>
          <a:p>
            <a:pPr marL="0" indent="0">
              <a:buNone/>
            </a:pPr>
            <a:endParaRPr lang="en-GB" sz="1400" dirty="0">
              <a:solidFill>
                <a:srgbClr val="002060"/>
              </a:solidFill>
            </a:endParaRPr>
          </a:p>
          <a:p>
            <a:pPr marL="0" indent="0">
              <a:buNone/>
            </a:pPr>
            <a:r>
              <a:rPr lang="en-GB" sz="1400" dirty="0" smtClean="0">
                <a:solidFill>
                  <a:srgbClr val="002060"/>
                </a:solidFill>
              </a:rPr>
              <a:t>This </a:t>
            </a:r>
            <a:r>
              <a:rPr lang="en-GB" sz="1400" dirty="0">
                <a:solidFill>
                  <a:srgbClr val="002060"/>
                </a:solidFill>
              </a:rPr>
              <a:t>PowerPoint contains information about the P3 year and what to expect</a:t>
            </a:r>
            <a:r>
              <a:rPr lang="en-GB" sz="1400" dirty="0" smtClean="0">
                <a:solidFill>
                  <a:srgbClr val="002060"/>
                </a:solidFill>
              </a:rPr>
              <a:t>.</a:t>
            </a:r>
            <a:endParaRPr lang="en-GB" sz="1400" dirty="0">
              <a:solidFill>
                <a:srgbClr val="002060"/>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257300" y="1568698"/>
            <a:ext cx="4699461" cy="3524596"/>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5792527" y="1564599"/>
            <a:ext cx="4666673" cy="3500005"/>
          </a:xfrm>
          <a:prstGeom prst="rect">
            <a:avLst/>
          </a:prstGeom>
        </p:spPr>
      </p:pic>
      <p:sp>
        <p:nvSpPr>
          <p:cNvPr id="5" name="TextBox 4"/>
          <p:cNvSpPr txBox="1"/>
          <p:nvPr/>
        </p:nvSpPr>
        <p:spPr>
          <a:xfrm>
            <a:off x="2595302" y="1162611"/>
            <a:ext cx="2302625" cy="369332"/>
          </a:xfrm>
          <a:prstGeom prst="rect">
            <a:avLst/>
          </a:prstGeom>
          <a:solidFill>
            <a:schemeClr val="accent4">
              <a:lumMod val="20000"/>
              <a:lumOff val="80000"/>
            </a:schemeClr>
          </a:solidFill>
        </p:spPr>
        <p:txBody>
          <a:bodyPr wrap="square" rtlCol="0">
            <a:spAutoFit/>
          </a:bodyPr>
          <a:lstStyle/>
          <a:p>
            <a:r>
              <a:rPr lang="en-GB" dirty="0" smtClean="0">
                <a:solidFill>
                  <a:srgbClr val="002060"/>
                </a:solidFill>
              </a:rPr>
              <a:t>Miss McCluskie – P3M </a:t>
            </a:r>
            <a:endParaRPr lang="en-GB" dirty="0">
              <a:solidFill>
                <a:srgbClr val="002060"/>
              </a:solidFill>
            </a:endParaRPr>
          </a:p>
        </p:txBody>
      </p:sp>
      <p:sp>
        <p:nvSpPr>
          <p:cNvPr id="7" name="TextBox 6"/>
          <p:cNvSpPr txBox="1"/>
          <p:nvPr/>
        </p:nvSpPr>
        <p:spPr>
          <a:xfrm>
            <a:off x="7024255" y="1217229"/>
            <a:ext cx="2236124" cy="369332"/>
          </a:xfrm>
          <a:prstGeom prst="rect">
            <a:avLst/>
          </a:prstGeom>
          <a:solidFill>
            <a:schemeClr val="accent4">
              <a:lumMod val="20000"/>
              <a:lumOff val="80000"/>
            </a:schemeClr>
          </a:solidFill>
        </p:spPr>
        <p:txBody>
          <a:bodyPr wrap="square" rtlCol="0">
            <a:spAutoFit/>
          </a:bodyPr>
          <a:lstStyle/>
          <a:p>
            <a:r>
              <a:rPr lang="en-GB" dirty="0" smtClean="0">
                <a:solidFill>
                  <a:srgbClr val="002060"/>
                </a:solidFill>
              </a:rPr>
              <a:t>Mrs Armstrong – P3A</a:t>
            </a:r>
            <a:endParaRPr lang="en-GB" dirty="0">
              <a:solidFill>
                <a:srgbClr val="002060"/>
              </a:solidFill>
            </a:endParaRPr>
          </a:p>
        </p:txBody>
      </p:sp>
    </p:spTree>
    <p:extLst>
      <p:ext uri="{BB962C8B-B14F-4D97-AF65-F5344CB8AC3E}">
        <p14:creationId xmlns:p14="http://schemas.microsoft.com/office/powerpoint/2010/main" val="355335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83EB5-F38C-40B5-9CCF-55CB5C97B290}"/>
              </a:ext>
            </a:extLst>
          </p:cNvPr>
          <p:cNvSpPr>
            <a:spLocks noGrp="1"/>
          </p:cNvSpPr>
          <p:nvPr>
            <p:ph type="title"/>
          </p:nvPr>
        </p:nvSpPr>
        <p:spPr>
          <a:xfrm>
            <a:off x="630936" y="640080"/>
            <a:ext cx="4818888" cy="1481328"/>
          </a:xfrm>
        </p:spPr>
        <p:txBody>
          <a:bodyPr anchor="b">
            <a:normAutofit/>
          </a:bodyPr>
          <a:lstStyle/>
          <a:p>
            <a:r>
              <a:rPr lang="en-GB" sz="5000" b="1" dirty="0">
                <a:solidFill>
                  <a:srgbClr val="800000"/>
                </a:solidFill>
              </a:rPr>
              <a:t>General Information: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0B9C53-AAEA-41DE-A589-3652E0345E65}"/>
              </a:ext>
            </a:extLst>
          </p:cNvPr>
          <p:cNvSpPr>
            <a:spLocks noGrp="1"/>
          </p:cNvSpPr>
          <p:nvPr>
            <p:ph idx="1"/>
          </p:nvPr>
        </p:nvSpPr>
        <p:spPr>
          <a:xfrm>
            <a:off x="630936" y="2660904"/>
            <a:ext cx="6135624" cy="3547872"/>
          </a:xfrm>
        </p:spPr>
        <p:txBody>
          <a:bodyPr anchor="t">
            <a:normAutofit lnSpcReduction="10000"/>
          </a:bodyPr>
          <a:lstStyle/>
          <a:p>
            <a:r>
              <a:rPr lang="en-GB" sz="1800" dirty="0">
                <a:solidFill>
                  <a:srgbClr val="002060"/>
                </a:solidFill>
              </a:rPr>
              <a:t>Forms – Permission forms will all be completed online, apart from a blue data </a:t>
            </a:r>
            <a:r>
              <a:rPr lang="en-GB" sz="1800" dirty="0" smtClean="0">
                <a:solidFill>
                  <a:srgbClr val="002060"/>
                </a:solidFill>
              </a:rPr>
              <a:t>form for new pupils </a:t>
            </a:r>
            <a:r>
              <a:rPr lang="en-GB" sz="1800" dirty="0">
                <a:solidFill>
                  <a:srgbClr val="002060"/>
                </a:solidFill>
              </a:rPr>
              <a:t>which will need completed at home and a hard copy returned to your child’s class teacher</a:t>
            </a:r>
            <a:r>
              <a:rPr lang="en-GB" sz="1800" dirty="0" smtClean="0">
                <a:solidFill>
                  <a:srgbClr val="002060"/>
                </a:solidFill>
              </a:rPr>
              <a:t>. </a:t>
            </a:r>
            <a:r>
              <a:rPr lang="en-GB" sz="1800" u="sng" dirty="0">
                <a:solidFill>
                  <a:srgbClr val="0563C1"/>
                </a:solidFill>
                <a:latin typeface="Calibri" panose="020F0502020204030204" pitchFamily="34" charset="0"/>
                <a:hlinkClick r:id="rId2"/>
              </a:rPr>
              <a:t>https://forms.office.com/r/LMHriz638s</a:t>
            </a:r>
            <a:endParaRPr lang="en-GB" sz="1800" dirty="0">
              <a:solidFill>
                <a:srgbClr val="002060"/>
              </a:solidFill>
            </a:endParaRPr>
          </a:p>
          <a:p>
            <a:r>
              <a:rPr lang="en-GB" sz="1800" dirty="0">
                <a:solidFill>
                  <a:srgbClr val="002060"/>
                </a:solidFill>
              </a:rPr>
              <a:t>If you are eligible for free school dinners you must complete the free school dinners form online. This refreshes each school year, so if your child had free school dinners last year, you will still need to complete the form for this year again. Forms can be found here: </a:t>
            </a:r>
            <a:r>
              <a:rPr lang="en-GB" sz="1800" dirty="0">
                <a:hlinkClick r:id="rId3"/>
              </a:rPr>
              <a:t>Apply for Free School Meals / Uniform Grants | Education Authority Northern Ireland (eani.org.uk)</a:t>
            </a:r>
            <a:r>
              <a:rPr lang="en-GB" sz="1800" dirty="0"/>
              <a:t>.</a:t>
            </a:r>
          </a:p>
          <a:p>
            <a:r>
              <a:rPr lang="en-GB" sz="1800" dirty="0">
                <a:solidFill>
                  <a:srgbClr val="002060"/>
                </a:solidFill>
              </a:rPr>
              <a:t>Please put names/initials on all of your child’s belongings and uniform. </a:t>
            </a:r>
          </a:p>
          <a:p>
            <a:endParaRPr lang="en-GB" sz="1500" dirty="0"/>
          </a:p>
        </p:txBody>
      </p:sp>
      <p:pic>
        <p:nvPicPr>
          <p:cNvPr id="5" name="Picture 4">
            <a:extLst>
              <a:ext uri="{FF2B5EF4-FFF2-40B4-BE49-F238E27FC236}">
                <a16:creationId xmlns:a16="http://schemas.microsoft.com/office/drawing/2014/main" id="{91248659-AA04-436A-8E6E-3E587B978E2A}"/>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931318" y="1177327"/>
            <a:ext cx="4629746" cy="3784817"/>
          </a:xfrm>
          <a:prstGeom prst="rect">
            <a:avLst/>
          </a:prstGeom>
        </p:spPr>
      </p:pic>
    </p:spTree>
    <p:extLst>
      <p:ext uri="{BB962C8B-B14F-4D97-AF65-F5344CB8AC3E}">
        <p14:creationId xmlns:p14="http://schemas.microsoft.com/office/powerpoint/2010/main" val="138456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8029A-3AE1-4C58-ADAB-C7DC9D17656E}"/>
              </a:ext>
            </a:extLst>
          </p:cNvPr>
          <p:cNvSpPr>
            <a:spLocks noGrp="1"/>
          </p:cNvSpPr>
          <p:nvPr>
            <p:ph type="title"/>
          </p:nvPr>
        </p:nvSpPr>
        <p:spPr>
          <a:xfrm>
            <a:off x="6430660" y="90805"/>
            <a:ext cx="4840010" cy="1807305"/>
          </a:xfrm>
        </p:spPr>
        <p:txBody>
          <a:bodyPr>
            <a:normAutofit/>
          </a:bodyPr>
          <a:lstStyle/>
          <a:p>
            <a:r>
              <a:rPr lang="en-GB" b="1" dirty="0">
                <a:solidFill>
                  <a:srgbClr val="800000"/>
                </a:solidFill>
              </a:rPr>
              <a:t>General Information Continued</a:t>
            </a:r>
          </a:p>
        </p:txBody>
      </p:sp>
      <p:pic>
        <p:nvPicPr>
          <p:cNvPr id="5" name="Picture 4" descr="A child holding an apple and a bottle of water&#10;&#10;Description automatically generated with low confidence">
            <a:extLst>
              <a:ext uri="{FF2B5EF4-FFF2-40B4-BE49-F238E27FC236}">
                <a16:creationId xmlns:a16="http://schemas.microsoft.com/office/drawing/2014/main" id="{13EC3504-1B9D-43D8-9741-A8058BBD10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720" r="2897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EDC2F9C-F0FA-4D23-A5A1-C73C34A78CEC}"/>
              </a:ext>
            </a:extLst>
          </p:cNvPr>
          <p:cNvSpPr>
            <a:spLocks noGrp="1"/>
          </p:cNvSpPr>
          <p:nvPr>
            <p:ph idx="1"/>
          </p:nvPr>
        </p:nvSpPr>
        <p:spPr>
          <a:xfrm>
            <a:off x="6430660" y="1620982"/>
            <a:ext cx="4840010" cy="4339850"/>
          </a:xfrm>
        </p:spPr>
        <p:txBody>
          <a:bodyPr>
            <a:normAutofit lnSpcReduction="10000"/>
          </a:bodyPr>
          <a:lstStyle/>
          <a:p>
            <a:r>
              <a:rPr lang="en-GB" sz="2000" dirty="0">
                <a:solidFill>
                  <a:srgbClr val="002060"/>
                </a:solidFill>
              </a:rPr>
              <a:t>Break/Lunch – </a:t>
            </a:r>
            <a:r>
              <a:rPr lang="en-GB" sz="2000" dirty="0" smtClean="0">
                <a:solidFill>
                  <a:srgbClr val="002060"/>
                </a:solidFill>
              </a:rPr>
              <a:t>Break is eaten in the classroom and lunch served in the canteen. </a:t>
            </a:r>
            <a:r>
              <a:rPr lang="en-GB" sz="2000" dirty="0">
                <a:solidFill>
                  <a:srgbClr val="002060"/>
                </a:solidFill>
              </a:rPr>
              <a:t>Hot meals will be available for school dinners</a:t>
            </a:r>
            <a:r>
              <a:rPr lang="en-GB" sz="2000" dirty="0" smtClean="0">
                <a:solidFill>
                  <a:srgbClr val="002060"/>
                </a:solidFill>
              </a:rPr>
              <a:t>. Sign up for dinners for the week before Sunday midnight.</a:t>
            </a:r>
          </a:p>
          <a:p>
            <a:r>
              <a:rPr lang="en-GB" sz="2000" dirty="0" smtClean="0">
                <a:solidFill>
                  <a:srgbClr val="002060"/>
                </a:solidFill>
              </a:rPr>
              <a:t>NO </a:t>
            </a:r>
            <a:r>
              <a:rPr lang="en-GB" sz="2000" dirty="0">
                <a:solidFill>
                  <a:srgbClr val="002060"/>
                </a:solidFill>
              </a:rPr>
              <a:t>NUTS – we are a nut free school so please do not send anything containing nuts</a:t>
            </a:r>
            <a:r>
              <a:rPr lang="en-GB" sz="2000" dirty="0" smtClean="0">
                <a:solidFill>
                  <a:srgbClr val="002060"/>
                </a:solidFill>
              </a:rPr>
              <a:t>.</a:t>
            </a:r>
          </a:p>
          <a:p>
            <a:r>
              <a:rPr lang="en-GB" sz="2000" dirty="0" smtClean="0">
                <a:solidFill>
                  <a:srgbClr val="002060"/>
                </a:solidFill>
              </a:rPr>
              <a:t>Break – please send in one or two small snacks for break.</a:t>
            </a:r>
          </a:p>
          <a:p>
            <a:r>
              <a:rPr lang="en-GB" sz="2000" dirty="0" smtClean="0">
                <a:solidFill>
                  <a:srgbClr val="002060"/>
                </a:solidFill>
              </a:rPr>
              <a:t>Promote healthy eating. Treat day on a Friday. </a:t>
            </a:r>
            <a:endParaRPr lang="en-GB" sz="2000" dirty="0">
              <a:solidFill>
                <a:srgbClr val="002060"/>
              </a:solidFill>
            </a:endParaRPr>
          </a:p>
          <a:p>
            <a:r>
              <a:rPr lang="en-GB" sz="2000" dirty="0">
                <a:solidFill>
                  <a:srgbClr val="002060"/>
                </a:solidFill>
              </a:rPr>
              <a:t>Please do not send your child into school with toys, unless it is for show and tell or it has been arranged with the class teacher. </a:t>
            </a:r>
          </a:p>
        </p:txBody>
      </p:sp>
    </p:spTree>
    <p:extLst>
      <p:ext uri="{BB962C8B-B14F-4D97-AF65-F5344CB8AC3E}">
        <p14:creationId xmlns:p14="http://schemas.microsoft.com/office/powerpoint/2010/main" val="1752914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BDE6-D2D7-4393-8EEC-D4953EFBDFE6}"/>
              </a:ext>
            </a:extLst>
          </p:cNvPr>
          <p:cNvSpPr>
            <a:spLocks noGrp="1"/>
          </p:cNvSpPr>
          <p:nvPr>
            <p:ph type="title"/>
          </p:nvPr>
        </p:nvSpPr>
        <p:spPr/>
        <p:txBody>
          <a:bodyPr/>
          <a:lstStyle/>
          <a:p>
            <a:r>
              <a:rPr lang="en-GB" b="1" dirty="0">
                <a:solidFill>
                  <a:srgbClr val="800000"/>
                </a:solidFill>
              </a:rPr>
              <a:t>Drop off / Pick up </a:t>
            </a:r>
          </a:p>
        </p:txBody>
      </p:sp>
      <p:sp>
        <p:nvSpPr>
          <p:cNvPr id="3" name="Content Placeholder 2">
            <a:extLst>
              <a:ext uri="{FF2B5EF4-FFF2-40B4-BE49-F238E27FC236}">
                <a16:creationId xmlns:a16="http://schemas.microsoft.com/office/drawing/2014/main" id="{4251E089-B3A1-47FA-A6EA-A3587F8022D9}"/>
              </a:ext>
            </a:extLst>
          </p:cNvPr>
          <p:cNvSpPr>
            <a:spLocks noGrp="1"/>
          </p:cNvSpPr>
          <p:nvPr>
            <p:ph idx="1"/>
          </p:nvPr>
        </p:nvSpPr>
        <p:spPr>
          <a:xfrm>
            <a:off x="838199" y="1886365"/>
            <a:ext cx="10515601" cy="4351338"/>
          </a:xfrm>
        </p:spPr>
        <p:txBody>
          <a:bodyPr>
            <a:normAutofit/>
          </a:bodyPr>
          <a:lstStyle/>
          <a:p>
            <a:r>
              <a:rPr lang="en-GB" sz="1800" dirty="0">
                <a:solidFill>
                  <a:srgbClr val="002060"/>
                </a:solidFill>
              </a:rPr>
              <a:t>School will be open from 8.30am. P3 meet in the lower playground in the courtyard at Door 5. Your child’s class teacher will be outside to greet them. If the weather is bad, we will meet just inside the doors</a:t>
            </a:r>
            <a:r>
              <a:rPr lang="en-GB" sz="1800" dirty="0" smtClean="0">
                <a:solidFill>
                  <a:srgbClr val="002060"/>
                </a:solidFill>
              </a:rPr>
              <a:t>.</a:t>
            </a:r>
          </a:p>
          <a:p>
            <a:r>
              <a:rPr lang="en-GB" sz="1800" dirty="0" smtClean="0">
                <a:solidFill>
                  <a:srgbClr val="002060"/>
                </a:solidFill>
              </a:rPr>
              <a:t>Teachers will wait outside with the class from 8.30 – 8.45am (weather permitting).</a:t>
            </a:r>
            <a:endParaRPr lang="en-GB" sz="1800" dirty="0">
              <a:solidFill>
                <a:srgbClr val="002060"/>
              </a:solidFill>
            </a:endParaRPr>
          </a:p>
          <a:p>
            <a:r>
              <a:rPr lang="en-GB" sz="1800" dirty="0">
                <a:solidFill>
                  <a:srgbClr val="002060"/>
                </a:solidFill>
              </a:rPr>
              <a:t>School work will begin at 9am so please ensure your child is in school before 9am</a:t>
            </a:r>
            <a:r>
              <a:rPr lang="en-GB" sz="1800" dirty="0" smtClean="0">
                <a:solidFill>
                  <a:srgbClr val="002060"/>
                </a:solidFill>
              </a:rPr>
              <a:t>.</a:t>
            </a:r>
          </a:p>
          <a:p>
            <a:pPr lvl="0"/>
            <a:r>
              <a:rPr lang="en-GB" sz="1800" dirty="0" smtClean="0">
                <a:solidFill>
                  <a:srgbClr val="002060"/>
                </a:solidFill>
              </a:rPr>
              <a:t> Registration </a:t>
            </a:r>
            <a:r>
              <a:rPr lang="en-GB" sz="1800" dirty="0">
                <a:solidFill>
                  <a:srgbClr val="002060"/>
                </a:solidFill>
              </a:rPr>
              <a:t>closes at 9am – children after this will be marked late and will need to come in through the front door. Any children coming </a:t>
            </a:r>
            <a:r>
              <a:rPr lang="en-GB" sz="1800" dirty="0" smtClean="0">
                <a:solidFill>
                  <a:srgbClr val="002060"/>
                </a:solidFill>
              </a:rPr>
              <a:t>into </a:t>
            </a:r>
            <a:r>
              <a:rPr lang="en-GB" sz="1800" dirty="0">
                <a:solidFill>
                  <a:srgbClr val="002060"/>
                </a:solidFill>
              </a:rPr>
              <a:t>school after 9.30am will be marked absent for the morning session. </a:t>
            </a:r>
          </a:p>
          <a:p>
            <a:r>
              <a:rPr lang="en-GB" sz="1800" dirty="0" smtClean="0">
                <a:solidFill>
                  <a:srgbClr val="002060"/>
                </a:solidFill>
              </a:rPr>
              <a:t>Children </a:t>
            </a:r>
            <a:r>
              <a:rPr lang="en-GB" sz="1800" dirty="0">
                <a:solidFill>
                  <a:srgbClr val="002060"/>
                </a:solidFill>
              </a:rPr>
              <a:t>will be picked up from the same area at home time.</a:t>
            </a:r>
          </a:p>
          <a:p>
            <a:r>
              <a:rPr lang="en-GB" sz="1800" dirty="0" smtClean="0">
                <a:solidFill>
                  <a:srgbClr val="002060"/>
                </a:solidFill>
              </a:rPr>
              <a:t>25</a:t>
            </a:r>
            <a:r>
              <a:rPr lang="en-GB" sz="1800" baseline="30000" dirty="0" smtClean="0">
                <a:solidFill>
                  <a:srgbClr val="002060"/>
                </a:solidFill>
              </a:rPr>
              <a:t>th</a:t>
            </a:r>
            <a:r>
              <a:rPr lang="en-GB" sz="1800" dirty="0" smtClean="0">
                <a:solidFill>
                  <a:srgbClr val="002060"/>
                </a:solidFill>
              </a:rPr>
              <a:t> </a:t>
            </a:r>
            <a:r>
              <a:rPr lang="en-GB" sz="1800" dirty="0">
                <a:solidFill>
                  <a:srgbClr val="002060"/>
                </a:solidFill>
              </a:rPr>
              <a:t>– 31</a:t>
            </a:r>
            <a:r>
              <a:rPr lang="en-GB" sz="1800" baseline="30000" dirty="0">
                <a:solidFill>
                  <a:srgbClr val="002060"/>
                </a:solidFill>
              </a:rPr>
              <a:t>st</a:t>
            </a:r>
            <a:r>
              <a:rPr lang="en-GB" sz="1800" dirty="0">
                <a:solidFill>
                  <a:srgbClr val="002060"/>
                </a:solidFill>
              </a:rPr>
              <a:t> August children will </a:t>
            </a:r>
            <a:r>
              <a:rPr lang="en-GB" sz="1800" dirty="0" smtClean="0">
                <a:solidFill>
                  <a:srgbClr val="002060"/>
                </a:solidFill>
              </a:rPr>
              <a:t>finish </a:t>
            </a:r>
            <a:r>
              <a:rPr lang="en-GB" sz="1800" dirty="0">
                <a:solidFill>
                  <a:srgbClr val="002060"/>
                </a:solidFill>
              </a:rPr>
              <a:t>at </a:t>
            </a:r>
            <a:r>
              <a:rPr lang="en-GB" sz="1800" dirty="0" smtClean="0">
                <a:solidFill>
                  <a:srgbClr val="002060"/>
                </a:solidFill>
              </a:rPr>
              <a:t>11.50am.</a:t>
            </a:r>
            <a:endParaRPr lang="en-GB" sz="1800" dirty="0">
              <a:solidFill>
                <a:srgbClr val="002060"/>
              </a:solidFill>
            </a:endParaRPr>
          </a:p>
          <a:p>
            <a:r>
              <a:rPr lang="en-GB" sz="1800" dirty="0" smtClean="0">
                <a:solidFill>
                  <a:srgbClr val="002060"/>
                </a:solidFill>
              </a:rPr>
              <a:t>From </a:t>
            </a:r>
            <a:r>
              <a:rPr lang="en-GB" sz="1800" dirty="0">
                <a:solidFill>
                  <a:srgbClr val="002060"/>
                </a:solidFill>
              </a:rPr>
              <a:t>the 1</a:t>
            </a:r>
            <a:r>
              <a:rPr lang="en-GB" sz="1800" baseline="30000" dirty="0">
                <a:solidFill>
                  <a:srgbClr val="002060"/>
                </a:solidFill>
              </a:rPr>
              <a:t>st</a:t>
            </a:r>
            <a:r>
              <a:rPr lang="en-GB" sz="1800" dirty="0">
                <a:solidFill>
                  <a:srgbClr val="002060"/>
                </a:solidFill>
              </a:rPr>
              <a:t> </a:t>
            </a:r>
            <a:r>
              <a:rPr lang="en-GB" sz="1800" dirty="0" smtClean="0">
                <a:solidFill>
                  <a:srgbClr val="002060"/>
                </a:solidFill>
              </a:rPr>
              <a:t>September</a:t>
            </a:r>
            <a:r>
              <a:rPr lang="en-GB" sz="1800" dirty="0">
                <a:solidFill>
                  <a:srgbClr val="002060"/>
                </a:solidFill>
              </a:rPr>
              <a:t>, P3 home time will be at </a:t>
            </a:r>
            <a:r>
              <a:rPr lang="en-GB" sz="1800" dirty="0" smtClean="0">
                <a:solidFill>
                  <a:srgbClr val="002060"/>
                </a:solidFill>
              </a:rPr>
              <a:t>2.45pm Monday and Tuesday; 1.45pm Wednesday – Friday.</a:t>
            </a:r>
          </a:p>
          <a:p>
            <a:r>
              <a:rPr lang="en-GB" sz="1800" dirty="0" smtClean="0">
                <a:solidFill>
                  <a:srgbClr val="002060"/>
                </a:solidFill>
              </a:rPr>
              <a:t>P3 children must be picked up by an adult from the door. </a:t>
            </a:r>
          </a:p>
          <a:p>
            <a:r>
              <a:rPr lang="en-GB" sz="1800" dirty="0" smtClean="0">
                <a:solidFill>
                  <a:srgbClr val="002060"/>
                </a:solidFill>
              </a:rPr>
              <a:t>If a child is </a:t>
            </a:r>
            <a:r>
              <a:rPr lang="en-GB" sz="1800" dirty="0" smtClean="0">
                <a:solidFill>
                  <a:srgbClr val="002060"/>
                </a:solidFill>
              </a:rPr>
              <a:t>late/absent </a:t>
            </a:r>
            <a:r>
              <a:rPr lang="en-GB" sz="1800" dirty="0" smtClean="0">
                <a:solidFill>
                  <a:srgbClr val="002060"/>
                </a:solidFill>
              </a:rPr>
              <a:t>due to sickness or an appointment, please let the class teacher know. </a:t>
            </a:r>
          </a:p>
          <a:p>
            <a:pPr marL="0" indent="0">
              <a:buNone/>
            </a:pPr>
            <a:endParaRPr lang="en-GB" sz="1800" dirty="0">
              <a:solidFill>
                <a:srgbClr val="002060"/>
              </a:solidFill>
            </a:endParaRPr>
          </a:p>
        </p:txBody>
      </p:sp>
      <p:pic>
        <p:nvPicPr>
          <p:cNvPr id="5" name="Picture 4" descr="A picture containing logo&#10;&#10;Description automatically generated">
            <a:extLst>
              <a:ext uri="{FF2B5EF4-FFF2-40B4-BE49-F238E27FC236}">
                <a16:creationId xmlns:a16="http://schemas.microsoft.com/office/drawing/2014/main" id="{38975DD7-1060-44E6-A680-2A969B461028}"/>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601445" y="169447"/>
            <a:ext cx="1638703" cy="1716918"/>
          </a:xfrm>
          <a:prstGeom prst="rect">
            <a:avLst/>
          </a:prstGeom>
        </p:spPr>
      </p:pic>
    </p:spTree>
    <p:extLst>
      <p:ext uri="{BB962C8B-B14F-4D97-AF65-F5344CB8AC3E}">
        <p14:creationId xmlns:p14="http://schemas.microsoft.com/office/powerpoint/2010/main" val="27292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F34C-F206-4F91-88C4-013B014CBBE6}"/>
              </a:ext>
            </a:extLst>
          </p:cNvPr>
          <p:cNvSpPr>
            <a:spLocks noGrp="1"/>
          </p:cNvSpPr>
          <p:nvPr>
            <p:ph type="title"/>
          </p:nvPr>
        </p:nvSpPr>
        <p:spPr/>
        <p:txBody>
          <a:bodyPr>
            <a:normAutofit/>
          </a:bodyPr>
          <a:lstStyle/>
          <a:p>
            <a:r>
              <a:rPr lang="en-GB" b="1" dirty="0">
                <a:solidFill>
                  <a:srgbClr val="800000"/>
                </a:solidFill>
              </a:rPr>
              <a:t>Homework</a:t>
            </a:r>
            <a:r>
              <a:rPr lang="en-GB" dirty="0">
                <a:solidFill>
                  <a:schemeClr val="bg2"/>
                </a:solidFill>
              </a:rPr>
              <a:t> </a:t>
            </a:r>
            <a:r>
              <a:rPr lang="en-GB" dirty="0" smtClean="0">
                <a:solidFill>
                  <a:schemeClr val="bg2"/>
                </a:solidFill>
              </a:rPr>
              <a:t>		</a:t>
            </a:r>
            <a:r>
              <a:rPr lang="en-GB" sz="1300" dirty="0" smtClean="0">
                <a:solidFill>
                  <a:srgbClr val="800000"/>
                </a:solidFill>
              </a:rPr>
              <a:t> </a:t>
            </a:r>
            <a:br>
              <a:rPr lang="en-GB" sz="1300" dirty="0" smtClean="0">
                <a:solidFill>
                  <a:srgbClr val="800000"/>
                </a:solidFill>
              </a:rPr>
            </a:br>
            <a:r>
              <a:rPr lang="en-GB" sz="1300" dirty="0" smtClean="0">
                <a:solidFill>
                  <a:srgbClr val="800000"/>
                </a:solidFill>
              </a:rPr>
              <a:t>Written </a:t>
            </a:r>
            <a:r>
              <a:rPr lang="en-GB" sz="1300" dirty="0">
                <a:solidFill>
                  <a:srgbClr val="800000"/>
                </a:solidFill>
              </a:rPr>
              <a:t>homework will begin w/c Monday </a:t>
            </a:r>
            <a:r>
              <a:rPr lang="en-GB" sz="1300" dirty="0" smtClean="0">
                <a:solidFill>
                  <a:srgbClr val="800000"/>
                </a:solidFill>
              </a:rPr>
              <a:t>5th </a:t>
            </a:r>
            <a:r>
              <a:rPr lang="en-GB" sz="1300" dirty="0">
                <a:solidFill>
                  <a:srgbClr val="800000"/>
                </a:solidFill>
              </a:rPr>
              <a:t>September.</a:t>
            </a:r>
          </a:p>
        </p:txBody>
      </p:sp>
      <p:sp>
        <p:nvSpPr>
          <p:cNvPr id="3" name="Content Placeholder 2">
            <a:extLst>
              <a:ext uri="{FF2B5EF4-FFF2-40B4-BE49-F238E27FC236}">
                <a16:creationId xmlns:a16="http://schemas.microsoft.com/office/drawing/2014/main" id="{C4CF5C99-5F19-4689-960C-D5BE07C2FDA6}"/>
              </a:ext>
            </a:extLst>
          </p:cNvPr>
          <p:cNvSpPr>
            <a:spLocks noGrp="1"/>
          </p:cNvSpPr>
          <p:nvPr>
            <p:ph idx="1"/>
          </p:nvPr>
        </p:nvSpPr>
        <p:spPr>
          <a:xfrm>
            <a:off x="838200" y="1399430"/>
            <a:ext cx="10515600" cy="5343276"/>
          </a:xfrm>
        </p:spPr>
        <p:txBody>
          <a:bodyPr>
            <a:normAutofit/>
          </a:bodyPr>
          <a:lstStyle/>
          <a:p>
            <a:r>
              <a:rPr lang="en-GB" sz="1600" dirty="0" smtClean="0">
                <a:solidFill>
                  <a:srgbClr val="002060"/>
                </a:solidFill>
              </a:rPr>
              <a:t>Monday </a:t>
            </a:r>
            <a:r>
              <a:rPr lang="en-GB" sz="1600" dirty="0">
                <a:solidFill>
                  <a:srgbClr val="002060"/>
                </a:solidFill>
              </a:rPr>
              <a:t>: Spellings &amp; Tables and </a:t>
            </a:r>
            <a:r>
              <a:rPr lang="en-GB" sz="1600" dirty="0" smtClean="0">
                <a:solidFill>
                  <a:srgbClr val="002060"/>
                </a:solidFill>
              </a:rPr>
              <a:t>Reading</a:t>
            </a:r>
            <a:endParaRPr lang="en-GB" sz="1400" dirty="0">
              <a:solidFill>
                <a:srgbClr val="002060"/>
              </a:solidFill>
            </a:endParaRPr>
          </a:p>
          <a:p>
            <a:r>
              <a:rPr lang="en-GB" sz="1600" dirty="0">
                <a:solidFill>
                  <a:srgbClr val="002060"/>
                </a:solidFill>
              </a:rPr>
              <a:t>Tuesday : Spellings &amp; Tables and a written Literacy/Topic homework</a:t>
            </a:r>
          </a:p>
          <a:p>
            <a:r>
              <a:rPr lang="en-GB" sz="1600" dirty="0">
                <a:solidFill>
                  <a:srgbClr val="002060"/>
                </a:solidFill>
              </a:rPr>
              <a:t>Wednesday: Spellings &amp; </a:t>
            </a:r>
            <a:r>
              <a:rPr lang="en-GB" sz="1600" dirty="0" smtClean="0">
                <a:solidFill>
                  <a:srgbClr val="002060"/>
                </a:solidFill>
              </a:rPr>
              <a:t>Tables and Digital Night (Mathletics)</a:t>
            </a:r>
            <a:endParaRPr lang="en-GB" sz="1600" dirty="0">
              <a:solidFill>
                <a:srgbClr val="002060"/>
              </a:solidFill>
            </a:endParaRPr>
          </a:p>
          <a:p>
            <a:r>
              <a:rPr lang="en-GB" sz="1600" dirty="0">
                <a:solidFill>
                  <a:srgbClr val="002060"/>
                </a:solidFill>
              </a:rPr>
              <a:t>Thursday: Revise spellings &amp; tables for the Friday Test</a:t>
            </a:r>
          </a:p>
          <a:p>
            <a:pPr marL="0" indent="0">
              <a:buNone/>
            </a:pPr>
            <a:endParaRPr lang="en-GB" sz="1600" dirty="0">
              <a:solidFill>
                <a:srgbClr val="002060"/>
              </a:solidFill>
            </a:endParaRPr>
          </a:p>
          <a:p>
            <a:pPr marL="0" indent="0">
              <a:buNone/>
            </a:pPr>
            <a:r>
              <a:rPr lang="en-GB" sz="1600" i="1" u="sng" dirty="0">
                <a:solidFill>
                  <a:srgbClr val="002060"/>
                </a:solidFill>
              </a:rPr>
              <a:t>Spellings &amp; </a:t>
            </a:r>
            <a:r>
              <a:rPr lang="en-GB" sz="1600" i="1" u="sng" dirty="0" smtClean="0">
                <a:solidFill>
                  <a:srgbClr val="002060"/>
                </a:solidFill>
              </a:rPr>
              <a:t>Tables </a:t>
            </a:r>
            <a:r>
              <a:rPr lang="en-GB" sz="1600" dirty="0" smtClean="0">
                <a:solidFill>
                  <a:srgbClr val="002060"/>
                </a:solidFill>
              </a:rPr>
              <a:t>booklets </a:t>
            </a:r>
            <a:r>
              <a:rPr lang="en-GB" sz="1600" dirty="0">
                <a:solidFill>
                  <a:srgbClr val="002060"/>
                </a:solidFill>
              </a:rPr>
              <a:t>for the month will be sent home at the beginning of each month. </a:t>
            </a:r>
            <a:r>
              <a:rPr lang="en-GB" sz="1600" dirty="0" smtClean="0">
                <a:solidFill>
                  <a:srgbClr val="002060"/>
                </a:solidFill>
              </a:rPr>
              <a:t>Booklets should be kept at home until they are finished. They can be brought in at the end of each month. Each </a:t>
            </a:r>
            <a:r>
              <a:rPr lang="en-GB" sz="1600" dirty="0">
                <a:solidFill>
                  <a:srgbClr val="002060"/>
                </a:solidFill>
              </a:rPr>
              <a:t>Friday we will have a Friday </a:t>
            </a:r>
            <a:r>
              <a:rPr lang="en-GB" sz="1600" dirty="0" smtClean="0">
                <a:solidFill>
                  <a:srgbClr val="002060"/>
                </a:solidFill>
              </a:rPr>
              <a:t>Test </a:t>
            </a:r>
            <a:r>
              <a:rPr lang="en-GB" sz="1600" dirty="0" smtClean="0">
                <a:solidFill>
                  <a:srgbClr val="002060"/>
                </a:solidFill>
              </a:rPr>
              <a:t>on that </a:t>
            </a:r>
            <a:r>
              <a:rPr lang="en-GB" sz="1600" dirty="0">
                <a:solidFill>
                  <a:srgbClr val="002060"/>
                </a:solidFill>
              </a:rPr>
              <a:t>weeks spellings and mental </a:t>
            </a:r>
            <a:r>
              <a:rPr lang="en-GB" sz="1600" dirty="0" smtClean="0">
                <a:solidFill>
                  <a:srgbClr val="002060"/>
                </a:solidFill>
              </a:rPr>
              <a:t>maths that </a:t>
            </a:r>
            <a:r>
              <a:rPr lang="en-GB" sz="1600" dirty="0">
                <a:solidFill>
                  <a:srgbClr val="002060"/>
                </a:solidFill>
              </a:rPr>
              <a:t>they have learnt at home. These will be linked to what we are doing in class. </a:t>
            </a:r>
          </a:p>
          <a:p>
            <a:pPr marL="0" indent="0">
              <a:buNone/>
            </a:pPr>
            <a:r>
              <a:rPr lang="en-GB" sz="1600" dirty="0">
                <a:solidFill>
                  <a:srgbClr val="002060"/>
                </a:solidFill>
              </a:rPr>
              <a:t>The </a:t>
            </a:r>
            <a:r>
              <a:rPr lang="en-GB" sz="1600" i="1" u="sng" dirty="0">
                <a:solidFill>
                  <a:srgbClr val="002060"/>
                </a:solidFill>
              </a:rPr>
              <a:t>written literacy/topic homework </a:t>
            </a:r>
            <a:r>
              <a:rPr lang="en-GB" sz="1600" dirty="0">
                <a:solidFill>
                  <a:srgbClr val="002060"/>
                </a:solidFill>
              </a:rPr>
              <a:t>each week will also linked to what we are doing in class to revise concepts. Written homework's will be sent home in a homework folder on a Friday for the following week and we ask that these are returned on the Wednesday. This allows for some flexibility if a Tuesday night does not suit your family for a written homework. </a:t>
            </a:r>
            <a:r>
              <a:rPr lang="en-GB" sz="1600" dirty="0" smtClean="0">
                <a:solidFill>
                  <a:srgbClr val="002060"/>
                </a:solidFill>
              </a:rPr>
              <a:t>Any written </a:t>
            </a:r>
            <a:r>
              <a:rPr lang="en-GB" sz="1600" dirty="0">
                <a:solidFill>
                  <a:srgbClr val="002060"/>
                </a:solidFill>
              </a:rPr>
              <a:t>homework's </a:t>
            </a:r>
            <a:r>
              <a:rPr lang="en-GB" sz="1600" dirty="0" smtClean="0">
                <a:solidFill>
                  <a:srgbClr val="002060"/>
                </a:solidFill>
              </a:rPr>
              <a:t>returned late (after Wednesday)</a:t>
            </a:r>
            <a:r>
              <a:rPr lang="en-GB" sz="1600" dirty="0" smtClean="0">
                <a:solidFill>
                  <a:srgbClr val="002060"/>
                </a:solidFill>
              </a:rPr>
              <a:t> </a:t>
            </a:r>
            <a:r>
              <a:rPr lang="en-GB" sz="1600" dirty="0">
                <a:solidFill>
                  <a:srgbClr val="002060"/>
                </a:solidFill>
              </a:rPr>
              <a:t>may not be marked due to turnaround time. </a:t>
            </a:r>
          </a:p>
          <a:p>
            <a:pPr marL="0" indent="0">
              <a:buNone/>
            </a:pPr>
            <a:r>
              <a:rPr lang="en-GB" sz="1600" i="1" u="sng" dirty="0">
                <a:solidFill>
                  <a:srgbClr val="002060"/>
                </a:solidFill>
              </a:rPr>
              <a:t>Friday </a:t>
            </a:r>
            <a:r>
              <a:rPr lang="en-GB" sz="1600" i="1" u="sng" dirty="0" smtClean="0">
                <a:solidFill>
                  <a:srgbClr val="002060"/>
                </a:solidFill>
              </a:rPr>
              <a:t>Tests </a:t>
            </a:r>
            <a:r>
              <a:rPr lang="en-GB" sz="1600" dirty="0">
                <a:solidFill>
                  <a:srgbClr val="002060"/>
                </a:solidFill>
              </a:rPr>
              <a:t>will be marked and sent home for parents to see. </a:t>
            </a:r>
            <a:r>
              <a:rPr lang="en-GB" sz="1600" dirty="0" smtClean="0">
                <a:solidFill>
                  <a:srgbClr val="002060"/>
                </a:solidFill>
              </a:rPr>
              <a:t>Please return these to school on the Monday.</a:t>
            </a:r>
            <a:endParaRPr lang="en-GB" sz="1600" dirty="0">
              <a:solidFill>
                <a:srgbClr val="002060"/>
              </a:solidFill>
            </a:endParaRPr>
          </a:p>
          <a:p>
            <a:pPr marL="0" indent="0">
              <a:buNone/>
            </a:pPr>
            <a:r>
              <a:rPr lang="en-GB" sz="1600" i="1" u="sng" dirty="0" smtClean="0">
                <a:solidFill>
                  <a:srgbClr val="002060"/>
                </a:solidFill>
              </a:rPr>
              <a:t>Reading</a:t>
            </a:r>
            <a:r>
              <a:rPr lang="en-GB" sz="1600" dirty="0" smtClean="0">
                <a:solidFill>
                  <a:srgbClr val="002060"/>
                </a:solidFill>
              </a:rPr>
              <a:t>- Reading books will be sent home on a Friday and will be returned on a Wednesday with the Literacy homework. We recommend reading for a short time each night, but we know this may not always be possible so we encourage you to read with your child frequently when you can. </a:t>
            </a:r>
          </a:p>
          <a:p>
            <a:pPr marL="0" indent="0">
              <a:buNone/>
            </a:pPr>
            <a:r>
              <a:rPr lang="en-GB" sz="1600" i="1" u="sng" dirty="0" smtClean="0">
                <a:solidFill>
                  <a:srgbClr val="002060"/>
                </a:solidFill>
              </a:rPr>
              <a:t>Mathletics –</a:t>
            </a:r>
            <a:r>
              <a:rPr lang="en-GB" sz="1600" dirty="0" smtClean="0">
                <a:solidFill>
                  <a:srgbClr val="002060"/>
                </a:solidFill>
              </a:rPr>
              <a:t> Children will complete Mathletics tasks online on Wednesday nights. These will be linked to areas of maths we will have covered in class.</a:t>
            </a:r>
            <a:endParaRPr lang="en-GB" sz="1600" i="1" u="sng" dirty="0">
              <a:solidFill>
                <a:srgbClr val="002060"/>
              </a:solidFill>
            </a:endParaRPr>
          </a:p>
        </p:txBody>
      </p:sp>
      <p:pic>
        <p:nvPicPr>
          <p:cNvPr id="6" name="Picture 5" descr="A picture containing vector graphics&#10;&#10;Description automatically generated">
            <a:extLst>
              <a:ext uri="{FF2B5EF4-FFF2-40B4-BE49-F238E27FC236}">
                <a16:creationId xmlns:a16="http://schemas.microsoft.com/office/drawing/2014/main" id="{66AEE251-F44D-4061-9F48-440B99F51D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57106" y="-170696"/>
            <a:ext cx="3599695" cy="3599695"/>
          </a:xfrm>
          <a:prstGeom prst="rect">
            <a:avLst/>
          </a:prstGeom>
        </p:spPr>
      </p:pic>
    </p:spTree>
    <p:extLst>
      <p:ext uri="{BB962C8B-B14F-4D97-AF65-F5344CB8AC3E}">
        <p14:creationId xmlns:p14="http://schemas.microsoft.com/office/powerpoint/2010/main" val="428852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4EBC-357F-4C21-B9E3-0E0FB80130CD}"/>
              </a:ext>
            </a:extLst>
          </p:cNvPr>
          <p:cNvSpPr>
            <a:spLocks noGrp="1"/>
          </p:cNvSpPr>
          <p:nvPr>
            <p:ph type="title"/>
          </p:nvPr>
        </p:nvSpPr>
        <p:spPr/>
        <p:txBody>
          <a:bodyPr/>
          <a:lstStyle/>
          <a:p>
            <a:r>
              <a:rPr lang="en-GB" b="1" dirty="0">
                <a:solidFill>
                  <a:srgbClr val="800000"/>
                </a:solidFill>
              </a:rPr>
              <a:t>Spellings, Tables &amp; Friday Test </a:t>
            </a:r>
          </a:p>
        </p:txBody>
      </p:sp>
      <p:sp>
        <p:nvSpPr>
          <p:cNvPr id="3" name="Content Placeholder 2">
            <a:extLst>
              <a:ext uri="{FF2B5EF4-FFF2-40B4-BE49-F238E27FC236}">
                <a16:creationId xmlns:a16="http://schemas.microsoft.com/office/drawing/2014/main" id="{F924E35D-7024-4750-A2F1-3CAB059F1D18}"/>
              </a:ext>
            </a:extLst>
          </p:cNvPr>
          <p:cNvSpPr>
            <a:spLocks noGrp="1"/>
          </p:cNvSpPr>
          <p:nvPr>
            <p:ph idx="1"/>
          </p:nvPr>
        </p:nvSpPr>
        <p:spPr/>
        <p:txBody>
          <a:bodyPr/>
          <a:lstStyle/>
          <a:p>
            <a:r>
              <a:rPr lang="en-GB" dirty="0">
                <a:solidFill>
                  <a:srgbClr val="002060"/>
                </a:solidFill>
              </a:rPr>
              <a:t>Children should write out Monday, Tuesday and Wednesdays spellings into their </a:t>
            </a:r>
            <a:r>
              <a:rPr lang="en-GB" dirty="0" smtClean="0">
                <a:solidFill>
                  <a:srgbClr val="002060"/>
                </a:solidFill>
              </a:rPr>
              <a:t>booklet using </a:t>
            </a:r>
            <a:r>
              <a:rPr lang="en-GB" dirty="0">
                <a:solidFill>
                  <a:srgbClr val="002060"/>
                </a:solidFill>
              </a:rPr>
              <a:t>the look, cover, write method. Thursday night should be spent revising the week’s spellings for a Friday Test.</a:t>
            </a:r>
          </a:p>
          <a:p>
            <a:r>
              <a:rPr lang="en-GB" dirty="0">
                <a:solidFill>
                  <a:srgbClr val="002060"/>
                </a:solidFill>
              </a:rPr>
              <a:t>Tables should </a:t>
            </a:r>
            <a:r>
              <a:rPr lang="en-GB" dirty="0" smtClean="0">
                <a:solidFill>
                  <a:srgbClr val="002060"/>
                </a:solidFill>
              </a:rPr>
              <a:t>also be completed in the booklet and practiced mentally for Friday Tests. </a:t>
            </a:r>
            <a:endParaRPr lang="en-GB"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701" y="4809605"/>
            <a:ext cx="2858099" cy="1657697"/>
          </a:xfrm>
          <a:prstGeom prst="rect">
            <a:avLst/>
          </a:prstGeom>
        </p:spPr>
      </p:pic>
    </p:spTree>
    <p:extLst>
      <p:ext uri="{BB962C8B-B14F-4D97-AF65-F5344CB8AC3E}">
        <p14:creationId xmlns:p14="http://schemas.microsoft.com/office/powerpoint/2010/main" val="139915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7D01-ADFF-40A3-84A6-A2AB23179B80}"/>
              </a:ext>
            </a:extLst>
          </p:cNvPr>
          <p:cNvSpPr>
            <a:spLocks noGrp="1"/>
          </p:cNvSpPr>
          <p:nvPr>
            <p:ph type="title"/>
          </p:nvPr>
        </p:nvSpPr>
        <p:spPr/>
        <p:txBody>
          <a:bodyPr/>
          <a:lstStyle/>
          <a:p>
            <a:r>
              <a:rPr lang="en-GB" b="1" dirty="0">
                <a:solidFill>
                  <a:srgbClr val="800000"/>
                </a:solidFill>
              </a:rPr>
              <a:t>Reading </a:t>
            </a:r>
          </a:p>
        </p:txBody>
      </p:sp>
      <p:sp>
        <p:nvSpPr>
          <p:cNvPr id="3" name="Content Placeholder 2">
            <a:extLst>
              <a:ext uri="{FF2B5EF4-FFF2-40B4-BE49-F238E27FC236}">
                <a16:creationId xmlns:a16="http://schemas.microsoft.com/office/drawing/2014/main" id="{F862E292-4C07-4A18-958F-1E7FADCC8592}"/>
              </a:ext>
            </a:extLst>
          </p:cNvPr>
          <p:cNvSpPr>
            <a:spLocks noGrp="1"/>
          </p:cNvSpPr>
          <p:nvPr>
            <p:ph idx="1"/>
          </p:nvPr>
        </p:nvSpPr>
        <p:spPr/>
        <p:txBody>
          <a:bodyPr>
            <a:normAutofit/>
          </a:bodyPr>
          <a:lstStyle/>
          <a:p>
            <a:r>
              <a:rPr lang="en-GB" dirty="0">
                <a:solidFill>
                  <a:srgbClr val="002060"/>
                </a:solidFill>
              </a:rPr>
              <a:t>The main scheme we use is “</a:t>
            </a:r>
            <a:r>
              <a:rPr lang="en-GB" dirty="0" err="1" smtClean="0">
                <a:solidFill>
                  <a:srgbClr val="002060"/>
                </a:solidFill>
              </a:rPr>
              <a:t>Storyworlds</a:t>
            </a:r>
            <a:r>
              <a:rPr lang="en-GB" dirty="0" smtClean="0">
                <a:solidFill>
                  <a:srgbClr val="002060"/>
                </a:solidFill>
              </a:rPr>
              <a:t>.”</a:t>
            </a:r>
          </a:p>
          <a:p>
            <a:r>
              <a:rPr lang="en-GB" dirty="0" smtClean="0">
                <a:solidFill>
                  <a:srgbClr val="002060"/>
                </a:solidFill>
              </a:rPr>
              <a:t>We use other reading schemes including </a:t>
            </a:r>
            <a:r>
              <a:rPr lang="en-GB" dirty="0" err="1" smtClean="0">
                <a:solidFill>
                  <a:srgbClr val="002060"/>
                </a:solidFill>
              </a:rPr>
              <a:t>Harberton</a:t>
            </a:r>
            <a:r>
              <a:rPr lang="en-GB" dirty="0" smtClean="0">
                <a:solidFill>
                  <a:srgbClr val="002060"/>
                </a:solidFill>
              </a:rPr>
              <a:t>, Oxford Reading, Project </a:t>
            </a:r>
            <a:r>
              <a:rPr lang="en-GB" dirty="0" smtClean="0">
                <a:solidFill>
                  <a:srgbClr val="002060"/>
                </a:solidFill>
              </a:rPr>
              <a:t>X, Discovery World and </a:t>
            </a:r>
            <a:r>
              <a:rPr lang="en-GB" dirty="0" smtClean="0">
                <a:solidFill>
                  <a:srgbClr val="002060"/>
                </a:solidFill>
              </a:rPr>
              <a:t>Songbirds. </a:t>
            </a:r>
            <a:endParaRPr lang="en-GB" dirty="0">
              <a:solidFill>
                <a:srgbClr val="002060"/>
              </a:solidFill>
            </a:endParaRPr>
          </a:p>
          <a:p>
            <a:r>
              <a:rPr lang="en-GB" dirty="0">
                <a:solidFill>
                  <a:srgbClr val="002060"/>
                </a:solidFill>
              </a:rPr>
              <a:t>We have colour bands for books and read widely to broaden vocabulary.</a:t>
            </a:r>
          </a:p>
          <a:p>
            <a:r>
              <a:rPr lang="en-GB" dirty="0">
                <a:solidFill>
                  <a:srgbClr val="002060"/>
                </a:solidFill>
              </a:rPr>
              <a:t>The children study each book by reading the text both aloud and silently.  </a:t>
            </a:r>
          </a:p>
          <a:p>
            <a:r>
              <a:rPr lang="en-GB" dirty="0">
                <a:solidFill>
                  <a:srgbClr val="002060"/>
                </a:solidFill>
              </a:rPr>
              <a:t>We discuss the story, illustrations and any issues arising.</a:t>
            </a:r>
          </a:p>
          <a:p>
            <a:r>
              <a:rPr lang="en-GB" dirty="0">
                <a:solidFill>
                  <a:srgbClr val="002060"/>
                </a:solidFill>
              </a:rPr>
              <a:t>We return to the text and discuss grammar and usage</a:t>
            </a:r>
            <a:r>
              <a:rPr lang="en-GB" dirty="0" smtClean="0">
                <a:solidFill>
                  <a:srgbClr val="002060"/>
                </a:solidFill>
              </a:rPr>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284" y="257694"/>
            <a:ext cx="3034837" cy="1967586"/>
          </a:xfrm>
          <a:prstGeom prst="rect">
            <a:avLst/>
          </a:prstGeom>
        </p:spPr>
      </p:pic>
    </p:spTree>
    <p:extLst>
      <p:ext uri="{BB962C8B-B14F-4D97-AF65-F5344CB8AC3E}">
        <p14:creationId xmlns:p14="http://schemas.microsoft.com/office/powerpoint/2010/main" val="238634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DB3E-D441-42FC-86DA-D924EEC51E74}"/>
              </a:ext>
            </a:extLst>
          </p:cNvPr>
          <p:cNvSpPr>
            <a:spLocks noGrp="1"/>
          </p:cNvSpPr>
          <p:nvPr>
            <p:ph type="title"/>
          </p:nvPr>
        </p:nvSpPr>
        <p:spPr/>
        <p:txBody>
          <a:bodyPr/>
          <a:lstStyle/>
          <a:p>
            <a:r>
              <a:rPr lang="en-GB" b="1" dirty="0">
                <a:solidFill>
                  <a:srgbClr val="800000"/>
                </a:solidFill>
              </a:rPr>
              <a:t>Reading – What can you do?</a:t>
            </a:r>
          </a:p>
        </p:txBody>
      </p:sp>
      <p:sp>
        <p:nvSpPr>
          <p:cNvPr id="3" name="Content Placeholder 2">
            <a:extLst>
              <a:ext uri="{FF2B5EF4-FFF2-40B4-BE49-F238E27FC236}">
                <a16:creationId xmlns:a16="http://schemas.microsoft.com/office/drawing/2014/main" id="{0426E2BF-C6AA-4200-BC45-0DB89DF54C02}"/>
              </a:ext>
            </a:extLst>
          </p:cNvPr>
          <p:cNvSpPr>
            <a:spLocks noGrp="1"/>
          </p:cNvSpPr>
          <p:nvPr>
            <p:ph idx="1"/>
          </p:nvPr>
        </p:nvSpPr>
        <p:spPr/>
        <p:txBody>
          <a:bodyPr/>
          <a:lstStyle/>
          <a:p>
            <a:r>
              <a:rPr lang="en-GB" dirty="0">
                <a:solidFill>
                  <a:srgbClr val="002060"/>
                </a:solidFill>
              </a:rPr>
              <a:t>Encourage fluency and </a:t>
            </a:r>
            <a:r>
              <a:rPr lang="en-GB" dirty="0" smtClean="0">
                <a:solidFill>
                  <a:srgbClr val="002060"/>
                </a:solidFill>
              </a:rPr>
              <a:t>expression through reading out loud with your child.</a:t>
            </a:r>
            <a:endParaRPr lang="en-GB" dirty="0">
              <a:solidFill>
                <a:srgbClr val="002060"/>
              </a:solidFill>
            </a:endParaRPr>
          </a:p>
          <a:p>
            <a:r>
              <a:rPr lang="en-GB" dirty="0">
                <a:solidFill>
                  <a:srgbClr val="002060"/>
                </a:solidFill>
              </a:rPr>
              <a:t>Word attack </a:t>
            </a:r>
            <a:r>
              <a:rPr lang="en-GB" dirty="0" smtClean="0">
                <a:solidFill>
                  <a:srgbClr val="002060"/>
                </a:solidFill>
              </a:rPr>
              <a:t>skills with unfamilia</a:t>
            </a:r>
            <a:r>
              <a:rPr lang="en-GB" dirty="0" smtClean="0">
                <a:solidFill>
                  <a:srgbClr val="002060"/>
                </a:solidFill>
              </a:rPr>
              <a:t>r words</a:t>
            </a:r>
            <a:r>
              <a:rPr lang="en-GB" dirty="0" smtClean="0">
                <a:solidFill>
                  <a:srgbClr val="002060"/>
                </a:solidFill>
              </a:rPr>
              <a:t> </a:t>
            </a:r>
            <a:r>
              <a:rPr lang="en-GB" dirty="0">
                <a:solidFill>
                  <a:srgbClr val="002060"/>
                </a:solidFill>
              </a:rPr>
              <a:t>– </a:t>
            </a:r>
            <a:r>
              <a:rPr lang="en-GB" dirty="0" smtClean="0">
                <a:solidFill>
                  <a:srgbClr val="002060"/>
                </a:solidFill>
              </a:rPr>
              <a:t>use context</a:t>
            </a:r>
            <a:r>
              <a:rPr lang="en-GB" dirty="0">
                <a:solidFill>
                  <a:srgbClr val="002060"/>
                </a:solidFill>
              </a:rPr>
              <a:t>, phonics sounds, word beginnings/endings</a:t>
            </a:r>
          </a:p>
          <a:p>
            <a:r>
              <a:rPr lang="en-GB" dirty="0">
                <a:solidFill>
                  <a:srgbClr val="002060"/>
                </a:solidFill>
              </a:rPr>
              <a:t>Ask questions – make sure they have understood what they have read.  Look to increase their vocabulary.</a:t>
            </a:r>
          </a:p>
          <a:p>
            <a:r>
              <a:rPr lang="en-GB" dirty="0">
                <a:solidFill>
                  <a:srgbClr val="002060"/>
                </a:solidFill>
              </a:rPr>
              <a:t>Join the library, read and share books at home.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478" y="4974187"/>
            <a:ext cx="2597903" cy="1684307"/>
          </a:xfrm>
          <a:prstGeom prst="rect">
            <a:avLst/>
          </a:prstGeom>
        </p:spPr>
      </p:pic>
    </p:spTree>
    <p:extLst>
      <p:ext uri="{BB962C8B-B14F-4D97-AF65-F5344CB8AC3E}">
        <p14:creationId xmlns:p14="http://schemas.microsoft.com/office/powerpoint/2010/main" val="596563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9880</TotalTime>
  <Words>1536</Words>
  <Application>Microsoft Office PowerPoint</Application>
  <PresentationFormat>Widescreen</PresentationFormat>
  <Paragraphs>133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Welcome to Primary 3!</vt:lpstr>
      <vt:lpstr>PowerPoint Presentation</vt:lpstr>
      <vt:lpstr>General Information: </vt:lpstr>
      <vt:lpstr>General Information Continued</vt:lpstr>
      <vt:lpstr>Drop off / Pick up </vt:lpstr>
      <vt:lpstr>Homework     Written homework will begin w/c Monday 5th September.</vt:lpstr>
      <vt:lpstr>Spellings, Tables &amp; Friday Test </vt:lpstr>
      <vt:lpstr>Reading </vt:lpstr>
      <vt:lpstr>Reading – What can you do?</vt:lpstr>
      <vt:lpstr>Phonics and Spellings </vt:lpstr>
      <vt:lpstr>Numeracy In P3 children will….</vt:lpstr>
      <vt:lpstr>ICT In P3 children will…</vt:lpstr>
      <vt:lpstr>The World Around Us</vt:lpstr>
      <vt:lpstr>Other learning areas</vt:lpstr>
      <vt:lpstr>Behaviour and Rewards</vt:lpstr>
      <vt:lpstr>Consultations</vt:lpstr>
      <vt:lpstr>Thank you for taking the time to read this.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Primary 3!</dc:title>
  <dc:creator>R McCluskie</dc:creator>
  <cp:lastModifiedBy>R McCluskie</cp:lastModifiedBy>
  <cp:revision>30</cp:revision>
  <dcterms:created xsi:type="dcterms:W3CDTF">2021-08-20T17:12:23Z</dcterms:created>
  <dcterms:modified xsi:type="dcterms:W3CDTF">2022-08-30T12:25:09Z</dcterms:modified>
</cp:coreProperties>
</file>